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4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31.jpg" ContentType="image/pn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</p:sldMasterIdLst>
  <p:notesMasterIdLst>
    <p:notesMasterId r:id="rId72"/>
  </p:notesMasterIdLst>
  <p:handoutMasterIdLst>
    <p:handoutMasterId r:id="rId73"/>
  </p:handoutMasterIdLst>
  <p:sldIdLst>
    <p:sldId id="322" r:id="rId3"/>
    <p:sldId id="259" r:id="rId4"/>
    <p:sldId id="556" r:id="rId5"/>
    <p:sldId id="557" r:id="rId6"/>
    <p:sldId id="558" r:id="rId7"/>
    <p:sldId id="559" r:id="rId8"/>
    <p:sldId id="560" r:id="rId9"/>
    <p:sldId id="581" r:id="rId10"/>
    <p:sldId id="583" r:id="rId11"/>
    <p:sldId id="564" r:id="rId12"/>
    <p:sldId id="561" r:id="rId13"/>
    <p:sldId id="584" r:id="rId14"/>
    <p:sldId id="585" r:id="rId15"/>
    <p:sldId id="587" r:id="rId16"/>
    <p:sldId id="567" r:id="rId17"/>
    <p:sldId id="588" r:id="rId18"/>
    <p:sldId id="568" r:id="rId19"/>
    <p:sldId id="591" r:id="rId20"/>
    <p:sldId id="592" r:id="rId21"/>
    <p:sldId id="593" r:id="rId22"/>
    <p:sldId id="594" r:id="rId23"/>
    <p:sldId id="629" r:id="rId24"/>
    <p:sldId id="569" r:id="rId25"/>
    <p:sldId id="630" r:id="rId26"/>
    <p:sldId id="631" r:id="rId27"/>
    <p:sldId id="589" r:id="rId28"/>
    <p:sldId id="590" r:id="rId29"/>
    <p:sldId id="570" r:id="rId30"/>
    <p:sldId id="595" r:id="rId31"/>
    <p:sldId id="596" r:id="rId32"/>
    <p:sldId id="597" r:id="rId33"/>
    <p:sldId id="565" r:id="rId34"/>
    <p:sldId id="599" r:id="rId35"/>
    <p:sldId id="562" r:id="rId36"/>
    <p:sldId id="571" r:id="rId37"/>
    <p:sldId id="606" r:id="rId38"/>
    <p:sldId id="600" r:id="rId39"/>
    <p:sldId id="601" r:id="rId40"/>
    <p:sldId id="602" r:id="rId41"/>
    <p:sldId id="604" r:id="rId42"/>
    <p:sldId id="605" r:id="rId43"/>
    <p:sldId id="603" r:id="rId44"/>
    <p:sldId id="607" r:id="rId45"/>
    <p:sldId id="608" r:id="rId46"/>
    <p:sldId id="609" r:id="rId47"/>
    <p:sldId id="610" r:id="rId48"/>
    <p:sldId id="566" r:id="rId49"/>
    <p:sldId id="563" r:id="rId50"/>
    <p:sldId id="611" r:id="rId51"/>
    <p:sldId id="612" r:id="rId52"/>
    <p:sldId id="613" r:id="rId53"/>
    <p:sldId id="578" r:id="rId54"/>
    <p:sldId id="614" r:id="rId55"/>
    <p:sldId id="615" r:id="rId56"/>
    <p:sldId id="579" r:id="rId57"/>
    <p:sldId id="616" r:id="rId58"/>
    <p:sldId id="617" r:id="rId59"/>
    <p:sldId id="628" r:id="rId60"/>
    <p:sldId id="618" r:id="rId61"/>
    <p:sldId id="580" r:id="rId62"/>
    <p:sldId id="620" r:id="rId63"/>
    <p:sldId id="621" r:id="rId64"/>
    <p:sldId id="622" r:id="rId65"/>
    <p:sldId id="623" r:id="rId66"/>
    <p:sldId id="624" r:id="rId67"/>
    <p:sldId id="625" r:id="rId68"/>
    <p:sldId id="619" r:id="rId69"/>
    <p:sldId id="626" r:id="rId70"/>
    <p:sldId id="627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EA2"/>
    <a:srgbClr val="E3F6FA"/>
    <a:srgbClr val="DFF2EC"/>
    <a:srgbClr val="FCF5ED"/>
    <a:srgbClr val="C0E6D8"/>
    <a:srgbClr val="E189A7"/>
    <a:srgbClr val="EFFC05"/>
    <a:srgbClr val="003A8F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6" autoAdjust="0"/>
    <p:restoredTop sz="85831" autoAdjust="0"/>
  </p:normalViewPr>
  <p:slideViewPr>
    <p:cSldViewPr snapToGrid="0" snapToObjects="1">
      <p:cViewPr varScale="1">
        <p:scale>
          <a:sx n="79" d="100"/>
          <a:sy n="79" d="100"/>
        </p:scale>
        <p:origin x="905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22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&#24037;&#20316;&#31807;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Sheet1!$A$1:$B$1</c:f>
              <c:strCache>
                <c:ptCount val="2"/>
                <c:pt idx="0">
                  <c:v>Hadoop</c:v>
                </c:pt>
                <c:pt idx="1">
                  <c:v>Spark</c:v>
                </c:pt>
              </c:strCache>
            </c:strRef>
          </c:cat>
          <c:val>
            <c:numRef>
              <c:f>Sheet1!$A$2:$B$2</c:f>
              <c:numCache>
                <c:formatCode>General</c:formatCode>
                <c:ptCount val="2"/>
                <c:pt idx="0">
                  <c:v>110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60-4636-B831-CF5589FF33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491200"/>
        <c:axId val="51492736"/>
      </c:barChart>
      <c:catAx>
        <c:axId val="51491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492736"/>
        <c:crosses val="autoZero"/>
        <c:auto val="1"/>
        <c:lblAlgn val="ctr"/>
        <c:lblOffset val="100"/>
        <c:noMultiLvlLbl val="0"/>
      </c:catAx>
      <c:valAx>
        <c:axId val="5149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执行时间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49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7705E-39B1-9745-BFB1-E2AFB77B681B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5FF3E-1ADD-BE4F-9ED2-20CB81AE97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417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716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59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8878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27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325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627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00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045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710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747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425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641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762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95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2113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客户端</a:t>
            </a:r>
            <a:r>
              <a:rPr lang="en-US" altLang="zh-CN" sz="1200" dirty="0">
                <a:latin typeface="+mn-ea"/>
              </a:rPr>
              <a:t>submit</a:t>
            </a:r>
            <a:r>
              <a:rPr lang="zh-CN" altLang="en-US" sz="1200" dirty="0">
                <a:latin typeface="+mn-ea"/>
              </a:rPr>
              <a:t>前会获取待处理数据的信息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 生成任务分配规划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客户端提交切片信息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程序</a:t>
            </a:r>
            <a:r>
              <a:rPr lang="en-US" altLang="zh-CN" sz="1200" dirty="0">
                <a:latin typeface="+mn-ea"/>
              </a:rPr>
              <a:t>jar</a:t>
            </a:r>
            <a:r>
              <a:rPr lang="zh-CN" altLang="en-US" sz="1200" dirty="0">
                <a:latin typeface="+mn-ea"/>
              </a:rPr>
              <a:t>包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任务配置</a:t>
            </a:r>
            <a:endParaRPr lang="en-US" altLang="zh-CN" sz="12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提交切换信息</a:t>
            </a:r>
            <a:endParaRPr lang="en-US" altLang="zh-CN" sz="12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>
                <a:latin typeface="+mn-ea"/>
              </a:rPr>
              <a:t>yarn</a:t>
            </a:r>
            <a:r>
              <a:rPr lang="zh-CN" altLang="en-US" sz="1200" dirty="0">
                <a:latin typeface="+mn-ea"/>
              </a:rPr>
              <a:t>计算启动的</a:t>
            </a: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的数量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拿到切片后调用</a:t>
            </a:r>
            <a:r>
              <a:rPr lang="en-US" altLang="zh-CN" sz="1200" dirty="0">
                <a:latin typeface="+mn-ea"/>
              </a:rPr>
              <a:t>input-format</a:t>
            </a:r>
            <a:r>
              <a:rPr lang="zh-CN" altLang="en-US" sz="1200" dirty="0">
                <a:latin typeface="+mn-ea"/>
              </a:rPr>
              <a:t>中的</a:t>
            </a:r>
            <a:r>
              <a:rPr lang="en-US" altLang="zh-CN" sz="1200" dirty="0" err="1">
                <a:latin typeface="+mn-ea"/>
              </a:rPr>
              <a:t>RecordReader</a:t>
            </a:r>
            <a:r>
              <a:rPr lang="zh-CN" altLang="en-US" sz="1200" dirty="0">
                <a:latin typeface="+mn-ea"/>
              </a:rPr>
              <a:t>将原始数据转换为</a:t>
            </a:r>
            <a:r>
              <a:rPr lang="en-US" altLang="zh-CN" sz="1200" dirty="0">
                <a:latin typeface="+mn-ea"/>
              </a:rPr>
              <a:t>KV</a:t>
            </a:r>
            <a:r>
              <a:rPr lang="zh-CN" altLang="en-US" sz="1200" dirty="0">
                <a:latin typeface="+mn-ea"/>
              </a:rPr>
              <a:t>形式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将</a:t>
            </a:r>
            <a:r>
              <a:rPr lang="en-US" altLang="zh-CN" sz="1200" dirty="0" err="1">
                <a:latin typeface="+mn-ea"/>
              </a:rPr>
              <a:t>kv</a:t>
            </a:r>
            <a:r>
              <a:rPr lang="zh-CN" altLang="en-US" sz="1200" dirty="0">
                <a:latin typeface="+mn-ea"/>
              </a:rPr>
              <a:t>值交给</a:t>
            </a:r>
            <a:r>
              <a:rPr lang="en-US" altLang="zh-CN" sz="1200" dirty="0">
                <a:latin typeface="+mn-ea"/>
              </a:rPr>
              <a:t>mapper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>
                <a:latin typeface="+mn-ea"/>
              </a:rPr>
              <a:t>mapper</a:t>
            </a:r>
            <a:r>
              <a:rPr lang="zh-CN" altLang="en-US" sz="1200" dirty="0">
                <a:latin typeface="+mn-ea"/>
              </a:rPr>
              <a:t>逻辑处理完成后将数据交给</a:t>
            </a:r>
            <a:r>
              <a:rPr lang="en-US" altLang="zh-CN" sz="1200" dirty="0" err="1">
                <a:latin typeface="+mn-ea"/>
              </a:rPr>
              <a:t>outputcollector</a:t>
            </a:r>
            <a:r>
              <a:rPr lang="zh-CN" altLang="en-US" sz="1200" dirty="0">
                <a:latin typeface="+mn-ea"/>
              </a:rPr>
              <a:t>写入到环形缓冲区</a:t>
            </a:r>
            <a:r>
              <a:rPr lang="en-US" altLang="zh-CN" sz="1200" dirty="0">
                <a:latin typeface="+mn-ea"/>
              </a:rPr>
              <a:t>shuffle(80%</a:t>
            </a:r>
            <a:r>
              <a:rPr lang="zh-CN" altLang="en-US" sz="1200" dirty="0">
                <a:latin typeface="+mn-ea"/>
              </a:rPr>
              <a:t>后溢写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默认</a:t>
            </a:r>
            <a:r>
              <a:rPr lang="en-US" altLang="zh-CN" sz="1200" dirty="0">
                <a:latin typeface="+mn-ea"/>
              </a:rPr>
              <a:t>100M)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>
                <a:latin typeface="+mn-ea"/>
              </a:rPr>
              <a:t>shuffle</a:t>
            </a:r>
            <a:r>
              <a:rPr lang="zh-CN" altLang="en-US" sz="1200" dirty="0">
                <a:latin typeface="+mn-ea"/>
              </a:rPr>
              <a:t>阶段的数据做一次全排序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按照</a:t>
            </a:r>
            <a:r>
              <a:rPr lang="en-US" altLang="zh-CN" sz="1200" dirty="0">
                <a:latin typeface="+mn-ea"/>
              </a:rPr>
              <a:t>key</a:t>
            </a:r>
            <a:r>
              <a:rPr lang="zh-CN" altLang="en-US" sz="1200" dirty="0">
                <a:latin typeface="+mn-ea"/>
              </a:rPr>
              <a:t>有序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快速排序完成后溢写到文件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归并排序为一个文件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870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所有</a:t>
            </a: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任务完成后启动对应数量的</a:t>
            </a:r>
            <a:r>
              <a:rPr lang="en-US" altLang="zh-CN" sz="1200" dirty="0" err="1">
                <a:latin typeface="+mn-ea"/>
              </a:rPr>
              <a:t>reducetask</a:t>
            </a:r>
            <a:r>
              <a:rPr lang="zh-CN" altLang="en-US" sz="1200" dirty="0">
                <a:latin typeface="+mn-ea"/>
              </a:rPr>
              <a:t>任务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产生的文件交给</a:t>
            </a:r>
            <a:r>
              <a:rPr lang="en-US" altLang="zh-CN" sz="1200" dirty="0">
                <a:latin typeface="+mn-ea"/>
              </a:rPr>
              <a:t>reduce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所有</a:t>
            </a: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的文件在发生一次归并排序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进行</a:t>
            </a:r>
            <a:r>
              <a:rPr lang="en-US" altLang="zh-CN" sz="1200" dirty="0">
                <a:latin typeface="+mn-ea"/>
              </a:rPr>
              <a:t>reduce</a:t>
            </a:r>
            <a:r>
              <a:rPr lang="zh-CN" altLang="en-US" sz="1200" dirty="0">
                <a:latin typeface="+mn-ea"/>
              </a:rPr>
              <a:t>逻辑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交给</a:t>
            </a:r>
            <a:r>
              <a:rPr lang="en-US" altLang="zh-CN" sz="1200" dirty="0" err="1">
                <a:latin typeface="+mn-ea"/>
              </a:rPr>
              <a:t>outputformat</a:t>
            </a:r>
            <a:r>
              <a:rPr lang="zh-CN" altLang="en-US" sz="1200" dirty="0">
                <a:latin typeface="+mn-ea"/>
              </a:rPr>
              <a:t>的</a:t>
            </a:r>
            <a:r>
              <a:rPr lang="en-US" altLang="zh-CN" sz="1200" dirty="0" err="1">
                <a:latin typeface="+mn-ea"/>
              </a:rPr>
              <a:t>recordWriter</a:t>
            </a:r>
            <a:r>
              <a:rPr lang="zh-CN" altLang="en-US" sz="1200" dirty="0">
                <a:latin typeface="+mn-ea"/>
              </a:rPr>
              <a:t>写入文件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576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811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86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812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12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95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623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528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620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191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8095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173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732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706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3663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750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289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795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69387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810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7811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1377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6658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243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3959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787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76685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515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7228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182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3438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267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6776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1562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29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51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2007</a:t>
            </a:r>
            <a:r>
              <a:rPr lang="zh-CN" altLang="en-US" dirty="0"/>
              <a:t>年，雅虎在</a:t>
            </a:r>
            <a:r>
              <a:rPr lang="en-US" altLang="zh-CN" dirty="0"/>
              <a:t>Sunnyvale</a:t>
            </a:r>
            <a:r>
              <a:rPr lang="zh-CN" altLang="en-US" dirty="0"/>
              <a:t>总部建立了</a:t>
            </a:r>
            <a:r>
              <a:rPr lang="en-US" altLang="zh-CN" dirty="0"/>
              <a:t>M45——</a:t>
            </a:r>
            <a:r>
              <a:rPr lang="zh-CN" altLang="en-US" dirty="0"/>
              <a:t>一个包含了</a:t>
            </a:r>
            <a:r>
              <a:rPr lang="en-US" altLang="zh-CN" dirty="0"/>
              <a:t>4000</a:t>
            </a:r>
            <a:r>
              <a:rPr lang="zh-CN" altLang="en-US" dirty="0"/>
              <a:t>个处理器和</a:t>
            </a:r>
            <a:r>
              <a:rPr lang="en-US" altLang="zh-CN" dirty="0"/>
              <a:t>1.5PB</a:t>
            </a:r>
            <a:r>
              <a:rPr lang="zh-CN" altLang="en-US" dirty="0"/>
              <a:t>容量的</a:t>
            </a:r>
            <a:r>
              <a:rPr lang="en-US" altLang="zh-CN" dirty="0"/>
              <a:t>Hadoop</a:t>
            </a:r>
            <a:r>
              <a:rPr lang="zh-CN" altLang="en-US" dirty="0"/>
              <a:t>集群系统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作为全球知名的社交网站，</a:t>
            </a:r>
            <a:r>
              <a:rPr lang="en-US" altLang="zh-CN" dirty="0"/>
              <a:t>Hadoop</a:t>
            </a:r>
            <a:r>
              <a:rPr lang="zh-CN" altLang="en-US" dirty="0"/>
              <a:t>是非常理想的选择，</a:t>
            </a:r>
            <a:r>
              <a:rPr lang="en-US" altLang="zh-CN" dirty="0"/>
              <a:t>Facebook</a:t>
            </a:r>
            <a:r>
              <a:rPr lang="zh-CN" altLang="en-US" dirty="0"/>
              <a:t>主要将</a:t>
            </a:r>
            <a:r>
              <a:rPr lang="en-US" altLang="zh-CN" dirty="0"/>
              <a:t>Hadoop</a:t>
            </a:r>
            <a:r>
              <a:rPr lang="zh-CN" altLang="en-US" dirty="0"/>
              <a:t>平台用于日志处理、推荐系统和数据仓库等方面</a:t>
            </a:r>
          </a:p>
          <a:p>
            <a:r>
              <a:rPr lang="zh-CN" altLang="en-US" dirty="0"/>
              <a:t> 国内采用</a:t>
            </a:r>
            <a:r>
              <a:rPr lang="en-US" altLang="zh-CN" dirty="0"/>
              <a:t>Hadoop</a:t>
            </a:r>
            <a:r>
              <a:rPr lang="zh-CN" altLang="en-US" dirty="0"/>
              <a:t>的公司主要有百度、淘宝、网易、华为、中国移动等，其中，淘宝的</a:t>
            </a:r>
            <a:r>
              <a:rPr lang="en-US" altLang="zh-CN" dirty="0"/>
              <a:t>Hadoop</a:t>
            </a:r>
            <a:r>
              <a:rPr lang="zh-CN" altLang="en-US" dirty="0"/>
              <a:t>集群比较大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7984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987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474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8488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7492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35517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414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6531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077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3867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16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25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96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11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 userDrawn="1"/>
        </p:nvSpPr>
        <p:spPr>
          <a:xfrm>
            <a:off x="682849" y="1307512"/>
            <a:ext cx="171448" cy="370486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850900" y="1304133"/>
            <a:ext cx="10674350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3"/>
          </p:nvPr>
        </p:nvSpPr>
        <p:spPr>
          <a:xfrm>
            <a:off x="3987505" y="5730242"/>
            <a:ext cx="3923118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5676088" y="4702428"/>
            <a:ext cx="839824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数字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6333672" y="-308113"/>
            <a:ext cx="7166113" cy="7166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44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12191999" cy="3544357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84" y="0"/>
            <a:ext cx="12207084" cy="32609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-15084" y="0"/>
            <a:ext cx="12207085" cy="3270852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808514" y="185905"/>
            <a:ext cx="6901543" cy="6522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>
            <a:off x="6333672" y="-308113"/>
            <a:ext cx="7166113" cy="71661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88879" y="1726714"/>
            <a:ext cx="12207085" cy="1200329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7200" b="1" spc="300" dirty="0">
              <a:ln w="1143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0742406" y="1833701"/>
            <a:ext cx="430887" cy="11963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chemeClr val="bg1"/>
                </a:solidFill>
              </a:rPr>
              <a:t>BIG DATA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C3623B-67EA-4120-BCFE-946B8B6BAC3E}"/>
              </a:ext>
            </a:extLst>
          </p:cNvPr>
          <p:cNvSpPr/>
          <p:nvPr/>
        </p:nvSpPr>
        <p:spPr>
          <a:xfrm>
            <a:off x="4160740" y="3614547"/>
            <a:ext cx="5297315" cy="46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1048F7-EB88-4689-AE45-4AB43FAB77A2}"/>
              </a:ext>
            </a:extLst>
          </p:cNvPr>
          <p:cNvSpPr/>
          <p:nvPr/>
        </p:nvSpPr>
        <p:spPr>
          <a:xfrm>
            <a:off x="3887272" y="3614547"/>
            <a:ext cx="273468" cy="41719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D197D664-F5CE-427A-AFA4-3C072E54A6B0}"/>
              </a:ext>
            </a:extLst>
          </p:cNvPr>
          <p:cNvSpPr txBox="1"/>
          <p:nvPr/>
        </p:nvSpPr>
        <p:spPr>
          <a:xfrm>
            <a:off x="4308347" y="3604607"/>
            <a:ext cx="491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冯永    主讲　　　 黄旺辉      助教</a:t>
            </a:r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DF055260-BECF-48E3-92FE-64F2CF5DC05C}"/>
              </a:ext>
            </a:extLst>
          </p:cNvPr>
          <p:cNvSpPr>
            <a:spLocks noEditPoints="1"/>
          </p:cNvSpPr>
          <p:nvPr/>
        </p:nvSpPr>
        <p:spPr bwMode="auto">
          <a:xfrm>
            <a:off x="4998799" y="3762845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9D6DCEBF-3F52-4A62-A2DE-949EF4099857}"/>
              </a:ext>
            </a:extLst>
          </p:cNvPr>
          <p:cNvSpPr>
            <a:spLocks noEditPoints="1"/>
          </p:cNvSpPr>
          <p:nvPr/>
        </p:nvSpPr>
        <p:spPr bwMode="auto">
          <a:xfrm>
            <a:off x="7420217" y="3757987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80">
        <p:fade/>
      </p:transition>
    </mc:Choice>
    <mc:Fallback xmlns="">
      <p:transition spd="med" advTm="1568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60950" y="-140805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E3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4985743" y="3713090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362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9D1FA9-FC62-44BD-843A-C8A2BDD23BBE}"/>
              </a:ext>
            </a:extLst>
          </p:cNvPr>
          <p:cNvSpPr/>
          <p:nvPr/>
        </p:nvSpPr>
        <p:spPr>
          <a:xfrm>
            <a:off x="971820" y="1809387"/>
            <a:ext cx="9917619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摩尔定律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CPU</a:t>
            </a:r>
            <a:r>
              <a:rPr lang="zh-CN" altLang="en-US" dirty="0"/>
              <a:t>性能大约每隔</a:t>
            </a:r>
            <a:r>
              <a:rPr lang="en-US" altLang="zh-CN" dirty="0"/>
              <a:t>18</a:t>
            </a:r>
            <a:r>
              <a:rPr lang="zh-CN" altLang="en-US" dirty="0"/>
              <a:t>个月翻一番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从</a:t>
            </a:r>
            <a:r>
              <a:rPr lang="en-US" altLang="zh-CN" dirty="0"/>
              <a:t>2005</a:t>
            </a:r>
            <a:r>
              <a:rPr lang="zh-CN" altLang="en-US" dirty="0"/>
              <a:t>年开始摩尔定律逐渐失效 ，需要处理的数据量快速增加，人们开始借助于分布式并行编程来提高程序性能 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分布式处理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分布式程序运行在大规模计算机集群上，可以并行执行大规模数据处理任务，从而获得海量的计算能力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谷歌公司最先提出了分布式并行编程模型</a:t>
            </a:r>
            <a:r>
              <a:rPr lang="en-US" altLang="zh-CN" dirty="0"/>
              <a:t>MapReduce</a:t>
            </a:r>
            <a:r>
              <a:rPr lang="zh-CN" altLang="en-US" dirty="0"/>
              <a:t>，</a:t>
            </a:r>
            <a:r>
              <a:rPr lang="en-US" altLang="zh-CN" dirty="0"/>
              <a:t>Hadoop MapReduce</a:t>
            </a:r>
            <a:r>
              <a:rPr lang="zh-CN" altLang="en-US" dirty="0"/>
              <a:t>是它的开源实现，后者比前者使用门槛低很多</a:t>
            </a:r>
          </a:p>
        </p:txBody>
      </p:sp>
    </p:spTree>
    <p:extLst>
      <p:ext uri="{BB962C8B-B14F-4D97-AF65-F5344CB8AC3E}">
        <p14:creationId xmlns:p14="http://schemas.microsoft.com/office/powerpoint/2010/main" val="249516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0476C4-952C-4DD7-96F6-2BB8E1638E6F}"/>
              </a:ext>
            </a:extLst>
          </p:cNvPr>
          <p:cNvSpPr/>
          <p:nvPr/>
        </p:nvSpPr>
        <p:spPr>
          <a:xfrm>
            <a:off x="1293038" y="1939808"/>
            <a:ext cx="75887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Arial" panose="020B0604020202020204" pitchFamily="34" charset="0"/>
              </a:rPr>
              <a:t>为什么需要</a:t>
            </a:r>
            <a:r>
              <a:rPr lang="en-US" altLang="zh-CN" sz="2400" dirty="0">
                <a:latin typeface="Arial" panose="020B0604020202020204" pitchFamily="34" charset="0"/>
              </a:rPr>
              <a:t>MapReduce</a:t>
            </a:r>
            <a:r>
              <a:rPr lang="zh-CN" altLang="en-US" sz="2400" dirty="0">
                <a:latin typeface="Arial" panose="020B0604020202020204" pitchFamily="34" charset="0"/>
              </a:rPr>
              <a:t>？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6060B10-66FC-44D7-986E-D14D57ED8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51930"/>
              </p:ext>
            </p:extLst>
          </p:nvPr>
        </p:nvGraphicFramePr>
        <p:xfrm>
          <a:off x="1719523" y="3130174"/>
          <a:ext cx="8752954" cy="25352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97979">
                  <a:extLst>
                    <a:ext uri="{9D8B030D-6E8A-4147-A177-3AD203B41FA5}">
                      <a16:colId xmlns:a16="http://schemas.microsoft.com/office/drawing/2014/main" val="1902070558"/>
                    </a:ext>
                  </a:extLst>
                </a:gridCol>
                <a:gridCol w="2897979">
                  <a:extLst>
                    <a:ext uri="{9D8B030D-6E8A-4147-A177-3AD203B41FA5}">
                      <a16:colId xmlns:a16="http://schemas.microsoft.com/office/drawing/2014/main" val="2436529555"/>
                    </a:ext>
                  </a:extLst>
                </a:gridCol>
                <a:gridCol w="2956996">
                  <a:extLst>
                    <a:ext uri="{9D8B030D-6E8A-4147-A177-3AD203B41FA5}">
                      <a16:colId xmlns:a16="http://schemas.microsoft.com/office/drawing/2014/main" val="3439880709"/>
                    </a:ext>
                  </a:extLst>
                </a:gridCol>
              </a:tblGrid>
              <a:tr h="420781">
                <a:tc>
                  <a:txBody>
                    <a:bodyPr/>
                    <a:lstStyle/>
                    <a:p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传统并行计算框架</a:t>
                      </a:r>
                      <a:endParaRPr lang="zh-CN" altLang="en-US" sz="20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MapReduce</a:t>
                      </a:r>
                      <a:endParaRPr lang="zh-CN" altLang="en-US" sz="20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84726"/>
                  </a:ext>
                </a:extLst>
              </a:tr>
              <a:tr h="490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集群架构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容错性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共享式，容错性差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非共享式，容错性好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349597"/>
                  </a:ext>
                </a:extLst>
              </a:tr>
              <a:tr h="6435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硬件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价格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扩展性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刀片服务器，高速网，</a:t>
                      </a:r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SAN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，价格高，扩展性差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普通</a:t>
                      </a:r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机，便宜，扩展好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571885"/>
                  </a:ext>
                </a:extLst>
              </a:tr>
              <a:tr h="4811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编程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学习难度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What-how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，难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What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，简单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59838"/>
                  </a:ext>
                </a:extLst>
              </a:tr>
              <a:tr h="4995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适用场景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实时，细粒度计算，计算密集型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批处理、非实时、数据密集型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33015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D1B45BA-F852-468A-A242-00F22E313292}"/>
              </a:ext>
            </a:extLst>
          </p:cNvPr>
          <p:cNvSpPr txBox="1"/>
          <p:nvPr/>
        </p:nvSpPr>
        <p:spPr>
          <a:xfrm>
            <a:off x="4166649" y="2666648"/>
            <a:ext cx="3912122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表</a:t>
            </a:r>
            <a:r>
              <a:rPr lang="en-US" altLang="zh-CN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</a:t>
            </a: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：传统计算框架和</a:t>
            </a:r>
            <a:r>
              <a:rPr lang="en-US" altLang="zh-CN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MapReduce</a:t>
            </a: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3624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6835F3-1411-445D-A207-58C9F2FB1B22}"/>
              </a:ext>
            </a:extLst>
          </p:cNvPr>
          <p:cNvSpPr/>
          <p:nvPr/>
        </p:nvSpPr>
        <p:spPr>
          <a:xfrm>
            <a:off x="1240876" y="1833220"/>
            <a:ext cx="9307717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将复杂的、运行于大规模集群上的并行计算过程高度地抽象到了两个函数：</a:t>
            </a:r>
            <a:r>
              <a:rPr lang="en-US" altLang="zh-CN" dirty="0">
                <a:latin typeface="Arial" panose="020B0604020202020204" pitchFamily="34" charset="0"/>
              </a:rPr>
              <a:t>Map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Reduce</a:t>
            </a: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Hadoop</a:t>
            </a:r>
            <a:r>
              <a:rPr lang="zh-CN" altLang="en-US" dirty="0">
                <a:latin typeface="Arial" panose="020B0604020202020204" pitchFamily="34" charset="0"/>
              </a:rPr>
              <a:t>框架是用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实现的，但是，</a:t>
            </a: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应用程序则不一定要用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来写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3334AE6B-8F47-458C-A895-1AC45908C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2591"/>
              </p:ext>
            </p:extLst>
          </p:nvPr>
        </p:nvGraphicFramePr>
        <p:xfrm>
          <a:off x="1490342" y="3556170"/>
          <a:ext cx="8916850" cy="2260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8350">
                  <a:extLst>
                    <a:ext uri="{9D8B030D-6E8A-4147-A177-3AD203B41FA5}">
                      <a16:colId xmlns:a16="http://schemas.microsoft.com/office/drawing/2014/main" val="4221317152"/>
                    </a:ext>
                  </a:extLst>
                </a:gridCol>
                <a:gridCol w="1796744">
                  <a:extLst>
                    <a:ext uri="{9D8B030D-6E8A-4147-A177-3AD203B41FA5}">
                      <a16:colId xmlns:a16="http://schemas.microsoft.com/office/drawing/2014/main" val="3726615448"/>
                    </a:ext>
                  </a:extLst>
                </a:gridCol>
                <a:gridCol w="1715679">
                  <a:extLst>
                    <a:ext uri="{9D8B030D-6E8A-4147-A177-3AD203B41FA5}">
                      <a16:colId xmlns:a16="http://schemas.microsoft.com/office/drawing/2014/main" val="2224295304"/>
                    </a:ext>
                  </a:extLst>
                </a:gridCol>
                <a:gridCol w="4226077">
                  <a:extLst>
                    <a:ext uri="{9D8B030D-6E8A-4147-A177-3AD203B41FA5}">
                      <a16:colId xmlns:a16="http://schemas.microsoft.com/office/drawing/2014/main" val="110115274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函数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输入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输出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说明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937296649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行号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,”a b c”&gt;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List(&lt;k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&lt;“a”,1&gt;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&lt;“b”,1&gt;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&lt;“c”,1&gt;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将小数据集进一步解析成一批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kumimoji="0" lang="en-US" altLang="zh-CN" sz="1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key,value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对，输入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函数中进行处理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每一个输入的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会输出一批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是计算的中间结果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1919308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Reduce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&lt;“a”,&lt;1,1,1&gt;&gt;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&lt;“a”,3&gt;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输入的中间结果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中的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表示是一批属于同一个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value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18997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1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6835F3-1411-445D-A207-58C9F2FB1B22}"/>
              </a:ext>
            </a:extLst>
          </p:cNvPr>
          <p:cNvSpPr/>
          <p:nvPr/>
        </p:nvSpPr>
        <p:spPr>
          <a:xfrm>
            <a:off x="1205995" y="1724969"/>
            <a:ext cx="9531135" cy="170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采用“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分而治之</a:t>
            </a:r>
            <a:r>
              <a:rPr lang="zh-CN" altLang="en-US" dirty="0">
                <a:latin typeface="Arial" panose="020B0604020202020204" pitchFamily="34" charset="0"/>
              </a:rPr>
              <a:t>”策略，一个存储在分布式文件系统中的大规模数据集，会被切分成许多独立的分片（</a:t>
            </a:r>
            <a:r>
              <a:rPr lang="en-US" altLang="zh-CN" dirty="0">
                <a:latin typeface="Arial" panose="020B0604020202020204" pitchFamily="34" charset="0"/>
              </a:rPr>
              <a:t>split</a:t>
            </a:r>
            <a:r>
              <a:rPr lang="zh-CN" altLang="en-US" dirty="0">
                <a:latin typeface="Arial" panose="020B0604020202020204" pitchFamily="34" charset="0"/>
              </a:rPr>
              <a:t>），这些分片可以被多个</a:t>
            </a:r>
            <a:r>
              <a:rPr lang="en-US" altLang="zh-CN" dirty="0">
                <a:latin typeface="Arial" panose="020B0604020202020204" pitchFamily="34" charset="0"/>
              </a:rPr>
              <a:t>Map</a:t>
            </a:r>
            <a:r>
              <a:rPr lang="zh-CN" altLang="en-US" dirty="0">
                <a:latin typeface="Arial" panose="020B0604020202020204" pitchFamily="34" charset="0"/>
              </a:rPr>
              <a:t>任务并行处理</a:t>
            </a: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设计的一个理念就是“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计算向数据靠拢</a:t>
            </a:r>
            <a:r>
              <a:rPr lang="zh-CN" altLang="en-US" dirty="0">
                <a:latin typeface="Arial" panose="020B0604020202020204" pitchFamily="34" charset="0"/>
              </a:rPr>
              <a:t>”，而不是“数据向计算靠拢”。因为，移动数据需要大量的网络传输开销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3685E8-F028-4DCC-A43F-E1EB7D77E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0"/>
          <a:stretch/>
        </p:blipFill>
        <p:spPr>
          <a:xfrm>
            <a:off x="3241633" y="3363012"/>
            <a:ext cx="5708734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2.2 MapReduce</a:t>
            </a:r>
            <a:r>
              <a:rPr lang="zh-CN" altLang="en-US" dirty="0"/>
              <a:t>体系结构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B1160-80EA-4E9A-8A8C-C362512C3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4"/>
          <a:stretch/>
        </p:blipFill>
        <p:spPr>
          <a:xfrm>
            <a:off x="1016527" y="2198686"/>
            <a:ext cx="5393639" cy="4104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723650-2E8E-4592-8BCD-00759C4301C0}"/>
              </a:ext>
            </a:extLst>
          </p:cNvPr>
          <p:cNvSpPr/>
          <p:nvPr/>
        </p:nvSpPr>
        <p:spPr>
          <a:xfrm>
            <a:off x="6330042" y="2077665"/>
            <a:ext cx="5330915" cy="4480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</a:rPr>
              <a:t>Client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n-ea"/>
              </a:rPr>
              <a:t>MapReduce</a:t>
            </a:r>
            <a:r>
              <a:rPr lang="zh-CN" altLang="en-US" sz="1600" dirty="0">
                <a:latin typeface="+mn-ea"/>
              </a:rPr>
              <a:t>程序通过</a:t>
            </a:r>
            <a:r>
              <a:rPr lang="en-US" altLang="zh-CN" sz="1600" dirty="0">
                <a:latin typeface="+mn-ea"/>
              </a:rPr>
              <a:t>Client</a:t>
            </a:r>
            <a:r>
              <a:rPr lang="zh-CN" altLang="en-US" sz="1600" dirty="0">
                <a:latin typeface="+mn-ea"/>
              </a:rPr>
              <a:t>提交到</a:t>
            </a:r>
            <a:r>
              <a:rPr lang="en-US" altLang="zh-CN" sz="1600" dirty="0" err="1">
                <a:latin typeface="+mn-ea"/>
              </a:rPr>
              <a:t>JobTracker</a:t>
            </a:r>
            <a:r>
              <a:rPr lang="zh-CN" altLang="en-US" sz="1600" dirty="0">
                <a:latin typeface="+mn-ea"/>
              </a:rPr>
              <a:t>端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用户通过</a:t>
            </a:r>
            <a:r>
              <a:rPr lang="en-US" altLang="zh-CN" sz="1600" dirty="0">
                <a:latin typeface="+mn-ea"/>
              </a:rPr>
              <a:t>Client</a:t>
            </a:r>
            <a:r>
              <a:rPr lang="zh-CN" altLang="en-US" sz="1600" dirty="0">
                <a:latin typeface="+mn-ea"/>
              </a:rPr>
              <a:t>提供的接口查看作业运行状态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 err="1">
                <a:latin typeface="+mn-ea"/>
              </a:rPr>
              <a:t>JobTracker</a:t>
            </a:r>
            <a:endParaRPr lang="en-US" altLang="zh-CN" sz="2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JobTracker</a:t>
            </a:r>
            <a:r>
              <a:rPr lang="zh-CN" altLang="en-US" sz="1600" dirty="0">
                <a:latin typeface="+mn-ea"/>
              </a:rPr>
              <a:t>负责资源监控和作业调度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JobTracker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监控所有</a:t>
            </a:r>
            <a:r>
              <a:rPr lang="en-US" altLang="zh-CN" sz="1600" dirty="0" err="1">
                <a:latin typeface="+mn-ea"/>
              </a:rPr>
              <a:t>TaskTracker</a:t>
            </a:r>
            <a:r>
              <a:rPr lang="zh-CN" altLang="en-US" sz="1600" dirty="0">
                <a:latin typeface="+mn-ea"/>
              </a:rPr>
              <a:t>与</a:t>
            </a:r>
            <a:r>
              <a:rPr lang="en-US" altLang="zh-CN" sz="1600" dirty="0">
                <a:latin typeface="+mn-ea"/>
              </a:rPr>
              <a:t>Job</a:t>
            </a:r>
            <a:r>
              <a:rPr lang="zh-CN" altLang="en-US" sz="1600" dirty="0">
                <a:latin typeface="+mn-ea"/>
              </a:rPr>
              <a:t>的状况，一旦失败，就将任务转移到其他节点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JobTracker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跟踪任务执行进度、资源使用量等，并将这些信息告诉任务调度器（</a:t>
            </a:r>
            <a:r>
              <a:rPr lang="en-US" altLang="zh-CN" sz="1600" dirty="0" err="1">
                <a:latin typeface="+mn-ea"/>
              </a:rPr>
              <a:t>TaskScheduler</a:t>
            </a:r>
            <a:r>
              <a:rPr lang="zh-CN" altLang="en-US" sz="1600" dirty="0">
                <a:latin typeface="+mn-ea"/>
              </a:rPr>
              <a:t>）</a:t>
            </a:r>
            <a:endParaRPr lang="en-US" altLang="zh-CN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TaskScheduler</a:t>
            </a:r>
            <a:r>
              <a:rPr lang="zh-CN" altLang="en-US" sz="1600" dirty="0">
                <a:latin typeface="+mn-ea"/>
              </a:rPr>
              <a:t>在资源出现空闲时，选择合适的任务去使用这些资源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75ECF-5D9B-4EF2-87E7-8A02A6D8917F}"/>
              </a:ext>
            </a:extLst>
          </p:cNvPr>
          <p:cNvSpPr/>
          <p:nvPr/>
        </p:nvSpPr>
        <p:spPr>
          <a:xfrm>
            <a:off x="1096650" y="1798576"/>
            <a:ext cx="9857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MapReduce</a:t>
            </a:r>
            <a:r>
              <a:rPr lang="zh-CN" altLang="en-US" sz="2000" dirty="0"/>
              <a:t>体系结构由 </a:t>
            </a:r>
            <a:r>
              <a:rPr lang="en-US" altLang="zh-CN" sz="2000" dirty="0"/>
              <a:t>Client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JobTracker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TaskTracker</a:t>
            </a:r>
            <a:r>
              <a:rPr lang="zh-CN" altLang="en-US" sz="2000" dirty="0"/>
              <a:t>以及</a:t>
            </a:r>
            <a:r>
              <a:rPr lang="en-US" altLang="zh-CN" sz="2000" dirty="0"/>
              <a:t>Task</a:t>
            </a:r>
            <a:r>
              <a:rPr lang="zh-CN" altLang="en-US" sz="2000" dirty="0"/>
              <a:t>四部分组成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218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2.2 MapReduce</a:t>
            </a:r>
            <a:r>
              <a:rPr lang="zh-CN" altLang="en-US" dirty="0"/>
              <a:t>体系结构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723650-2E8E-4592-8BCD-00759C4301C0}"/>
              </a:ext>
            </a:extLst>
          </p:cNvPr>
          <p:cNvSpPr/>
          <p:nvPr/>
        </p:nvSpPr>
        <p:spPr>
          <a:xfrm>
            <a:off x="6410166" y="2144221"/>
            <a:ext cx="529320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 err="1">
                <a:latin typeface="+mn-ea"/>
              </a:rPr>
              <a:t>TaskTracker</a:t>
            </a:r>
            <a:endParaRPr lang="en-US" altLang="zh-CN" sz="20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周期性地通过“心跳”将本节点上资源的使用情况和任务进度汇报给</a:t>
            </a:r>
            <a:r>
              <a:rPr lang="en-US" altLang="zh-CN" sz="1600" dirty="0" err="1">
                <a:latin typeface="+mn-ea"/>
              </a:rPr>
              <a:t>JobTracker</a:t>
            </a:r>
            <a:r>
              <a:rPr lang="zh-CN" altLang="en-US" sz="1600" dirty="0">
                <a:latin typeface="+mn-ea"/>
              </a:rPr>
              <a:t>，同时接收</a:t>
            </a:r>
            <a:r>
              <a:rPr lang="en-US" altLang="zh-CN" sz="1600" dirty="0" err="1">
                <a:latin typeface="+mn-ea"/>
              </a:rPr>
              <a:t>JobTracker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命令并执行相应操作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使用“</a:t>
            </a:r>
            <a:r>
              <a:rPr lang="en-US" altLang="zh-CN" sz="1600" dirty="0">
                <a:latin typeface="+mn-ea"/>
              </a:rPr>
              <a:t>slot”</a:t>
            </a:r>
            <a:r>
              <a:rPr lang="zh-CN" altLang="en-US" sz="1600" dirty="0">
                <a:latin typeface="+mn-ea"/>
              </a:rPr>
              <a:t>等量划分本节点资源（</a:t>
            </a:r>
            <a:r>
              <a:rPr lang="en-US" altLang="zh-CN" sz="1600" dirty="0">
                <a:latin typeface="+mn-ea"/>
              </a:rPr>
              <a:t>CPU</a:t>
            </a:r>
            <a:r>
              <a:rPr lang="zh-CN" altLang="en-US" sz="1600" dirty="0">
                <a:latin typeface="+mn-ea"/>
              </a:rPr>
              <a:t>、内存等）。一个</a:t>
            </a:r>
            <a:r>
              <a:rPr lang="en-US" altLang="zh-CN" sz="1600" dirty="0">
                <a:latin typeface="+mn-ea"/>
              </a:rPr>
              <a:t>Task </a:t>
            </a:r>
            <a:r>
              <a:rPr lang="zh-CN" altLang="en-US" sz="1600" dirty="0">
                <a:latin typeface="+mn-ea"/>
              </a:rPr>
              <a:t>获取到一个</a:t>
            </a:r>
            <a:r>
              <a:rPr lang="en-US" altLang="zh-CN" sz="1600" dirty="0">
                <a:latin typeface="+mn-ea"/>
              </a:rPr>
              <a:t>slot </a:t>
            </a:r>
            <a:r>
              <a:rPr lang="zh-CN" altLang="en-US" sz="1600" dirty="0">
                <a:latin typeface="+mn-ea"/>
              </a:rPr>
              <a:t>后才有机会运行，而</a:t>
            </a:r>
            <a:r>
              <a:rPr lang="en-US" altLang="zh-CN" sz="1600" dirty="0">
                <a:latin typeface="+mn-ea"/>
              </a:rPr>
              <a:t>Hadoop</a:t>
            </a:r>
            <a:r>
              <a:rPr lang="zh-CN" altLang="en-US" sz="1600" dirty="0">
                <a:latin typeface="+mn-ea"/>
              </a:rPr>
              <a:t>调度器将各个</a:t>
            </a:r>
            <a:r>
              <a:rPr lang="en-US" altLang="zh-CN" sz="1600" dirty="0" err="1">
                <a:latin typeface="+mn-ea"/>
              </a:rPr>
              <a:t>TaskTracker</a:t>
            </a:r>
            <a:r>
              <a:rPr lang="zh-CN" altLang="en-US" sz="1600" dirty="0">
                <a:latin typeface="+mn-ea"/>
              </a:rPr>
              <a:t>上的空闲</a:t>
            </a:r>
            <a:r>
              <a:rPr lang="en-US" altLang="zh-CN" sz="1600" dirty="0">
                <a:latin typeface="+mn-ea"/>
              </a:rPr>
              <a:t>slot</a:t>
            </a:r>
            <a:r>
              <a:rPr lang="zh-CN" altLang="en-US" sz="1600" dirty="0">
                <a:latin typeface="+mn-ea"/>
              </a:rPr>
              <a:t>分配</a:t>
            </a:r>
            <a:r>
              <a:rPr lang="en-US" altLang="zh-CN" sz="1600" dirty="0">
                <a:latin typeface="+mn-ea"/>
              </a:rPr>
              <a:t>Task</a:t>
            </a:r>
            <a:r>
              <a:rPr lang="zh-CN" altLang="en-US" sz="1600" dirty="0">
                <a:latin typeface="+mn-ea"/>
              </a:rPr>
              <a:t>使用</a:t>
            </a:r>
            <a:r>
              <a:rPr lang="en-US" altLang="zh-CN" sz="1600" dirty="0">
                <a:latin typeface="+mn-ea"/>
              </a:rPr>
              <a:t>, slot </a:t>
            </a:r>
            <a:r>
              <a:rPr lang="zh-CN" altLang="en-US" sz="1600" dirty="0">
                <a:latin typeface="+mn-ea"/>
              </a:rPr>
              <a:t>分为</a:t>
            </a:r>
            <a:r>
              <a:rPr lang="en-US" altLang="zh-CN" sz="1600" dirty="0">
                <a:latin typeface="+mn-ea"/>
              </a:rPr>
              <a:t>Map slot 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dirty="0">
                <a:latin typeface="+mn-ea"/>
              </a:rPr>
              <a:t>Reduce slot </a:t>
            </a:r>
            <a:r>
              <a:rPr lang="zh-CN" altLang="en-US" sz="1600" dirty="0">
                <a:latin typeface="+mn-ea"/>
              </a:rPr>
              <a:t>，分别供</a:t>
            </a:r>
            <a:r>
              <a:rPr lang="en-US" altLang="zh-CN" sz="1600" dirty="0" err="1">
                <a:latin typeface="+mn-ea"/>
              </a:rPr>
              <a:t>MapTask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dirty="0">
                <a:latin typeface="+mn-ea"/>
              </a:rPr>
              <a:t>Reduce Task </a:t>
            </a:r>
            <a:r>
              <a:rPr lang="zh-CN" altLang="en-US" sz="1600" dirty="0">
                <a:latin typeface="+mn-ea"/>
              </a:rPr>
              <a:t>使用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</a:rPr>
              <a:t>Task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Task </a:t>
            </a:r>
            <a:r>
              <a:rPr lang="zh-CN" altLang="en-US" sz="1600" dirty="0">
                <a:latin typeface="Arial" panose="020B0604020202020204" pitchFamily="34" charset="0"/>
              </a:rPr>
              <a:t>分为</a:t>
            </a:r>
            <a:r>
              <a:rPr lang="en-US" altLang="zh-CN" sz="1600" dirty="0">
                <a:latin typeface="Arial" panose="020B0604020202020204" pitchFamily="34" charset="0"/>
              </a:rPr>
              <a:t>Map Task </a:t>
            </a:r>
            <a:r>
              <a:rPr lang="zh-CN" altLang="en-US" sz="1600" dirty="0">
                <a:latin typeface="Arial" panose="020B0604020202020204" pitchFamily="34" charset="0"/>
              </a:rPr>
              <a:t>和</a:t>
            </a:r>
            <a:r>
              <a:rPr lang="en-US" altLang="zh-CN" sz="1600" dirty="0">
                <a:latin typeface="Arial" panose="020B0604020202020204" pitchFamily="34" charset="0"/>
              </a:rPr>
              <a:t>Reduce Task </a:t>
            </a:r>
            <a:r>
              <a:rPr lang="zh-CN" altLang="en-US" sz="1600" dirty="0">
                <a:latin typeface="Arial" panose="020B0604020202020204" pitchFamily="34" charset="0"/>
              </a:rPr>
              <a:t>两种，均由</a:t>
            </a:r>
            <a:r>
              <a:rPr lang="en-US" altLang="zh-CN" sz="1600" dirty="0" err="1">
                <a:latin typeface="Arial" panose="020B0604020202020204" pitchFamily="34" charset="0"/>
              </a:rPr>
              <a:t>TaskTracker</a:t>
            </a:r>
            <a:r>
              <a:rPr lang="en-US" altLang="zh-CN" sz="1600" dirty="0">
                <a:latin typeface="Arial" panose="020B0604020202020204" pitchFamily="34" charset="0"/>
              </a:rPr>
              <a:t> </a:t>
            </a:r>
            <a:r>
              <a:rPr lang="zh-CN" altLang="en-US" sz="1600" dirty="0">
                <a:latin typeface="Arial" panose="020B0604020202020204" pitchFamily="34" charset="0"/>
              </a:rPr>
              <a:t>启动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75ECF-5D9B-4EF2-87E7-8A02A6D8917F}"/>
              </a:ext>
            </a:extLst>
          </p:cNvPr>
          <p:cNvSpPr/>
          <p:nvPr/>
        </p:nvSpPr>
        <p:spPr>
          <a:xfrm>
            <a:off x="917541" y="1768081"/>
            <a:ext cx="9998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MapReduce</a:t>
            </a:r>
            <a:r>
              <a:rPr lang="zh-CN" altLang="en-US" sz="2000" dirty="0"/>
              <a:t>体系结构主要由 </a:t>
            </a:r>
            <a:r>
              <a:rPr lang="en-US" altLang="zh-CN" sz="2000" dirty="0"/>
              <a:t>Client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JobTracker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TaskTracker</a:t>
            </a:r>
            <a:r>
              <a:rPr lang="zh-CN" altLang="en-US" sz="2000" dirty="0"/>
              <a:t>以及</a:t>
            </a:r>
            <a:r>
              <a:rPr lang="en-US" altLang="zh-CN" sz="2000" dirty="0"/>
              <a:t>Task</a:t>
            </a:r>
            <a:r>
              <a:rPr lang="zh-CN" altLang="en-US" sz="2000" dirty="0"/>
              <a:t>四部分组成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E3B504-72CE-4506-9F42-11FDF7280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4"/>
          <a:stretch/>
        </p:blipFill>
        <p:spPr>
          <a:xfrm>
            <a:off x="1016527" y="2198686"/>
            <a:ext cx="5393639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 MapReduce</a:t>
            </a:r>
            <a:r>
              <a:rPr lang="zh-CN" altLang="en-US" dirty="0"/>
              <a:t>工作流程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B12606-6A84-42B0-AE97-BCDF22C3767A}"/>
              </a:ext>
            </a:extLst>
          </p:cNvPr>
          <p:cNvSpPr/>
          <p:nvPr/>
        </p:nvSpPr>
        <p:spPr>
          <a:xfrm>
            <a:off x="936395" y="1854830"/>
            <a:ext cx="92728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MapReduce</a:t>
            </a:r>
            <a:r>
              <a:rPr lang="zh-CN" altLang="en-US" sz="2000" dirty="0"/>
              <a:t>整体工作流程如下，后面将展示归并排序</a:t>
            </a:r>
            <a:r>
              <a:rPr lang="en-US" altLang="zh-CN" sz="2000" dirty="0"/>
              <a:t>&amp;</a:t>
            </a:r>
            <a:r>
              <a:rPr lang="zh-CN" altLang="en-US" sz="2000" dirty="0"/>
              <a:t>词频统计实例。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386349-2832-4A74-84A9-798597AE4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4"/>
          <a:stretch/>
        </p:blipFill>
        <p:spPr>
          <a:xfrm>
            <a:off x="1546904" y="2254940"/>
            <a:ext cx="8855361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2.3.1 MapReduce--Split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6A545C-1E3A-4716-9A62-9DE9E972A5AE}"/>
              </a:ext>
            </a:extLst>
          </p:cNvPr>
          <p:cNvSpPr/>
          <p:nvPr/>
        </p:nvSpPr>
        <p:spPr>
          <a:xfrm>
            <a:off x="1058943" y="1942211"/>
            <a:ext cx="9800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HDFS </a:t>
            </a:r>
            <a:r>
              <a:rPr lang="zh-CN" altLang="en-US" dirty="0">
                <a:latin typeface="+mn-ea"/>
              </a:rPr>
              <a:t>以固定大小的</a:t>
            </a:r>
            <a:r>
              <a:rPr lang="en-US" altLang="zh-CN" dirty="0">
                <a:latin typeface="+mn-ea"/>
              </a:rPr>
              <a:t>block </a:t>
            </a:r>
            <a:r>
              <a:rPr lang="zh-CN" altLang="en-US" dirty="0">
                <a:latin typeface="+mn-ea"/>
              </a:rPr>
              <a:t>为基本单位存储数据，而对于</a:t>
            </a:r>
            <a:r>
              <a:rPr lang="en-US" altLang="zh-CN" dirty="0">
                <a:latin typeface="+mn-ea"/>
              </a:rPr>
              <a:t>MapReduce </a:t>
            </a:r>
            <a:r>
              <a:rPr lang="zh-CN" altLang="en-US" dirty="0">
                <a:latin typeface="+mn-ea"/>
              </a:rPr>
              <a:t>而言，其处理单位是</a:t>
            </a:r>
            <a:r>
              <a:rPr lang="en-US" altLang="zh-CN" dirty="0">
                <a:latin typeface="+mn-ea"/>
              </a:rPr>
              <a:t>split</a:t>
            </a:r>
            <a:r>
              <a:rPr lang="zh-CN" altLang="en-US" dirty="0">
                <a:latin typeface="+mn-ea"/>
              </a:rPr>
              <a:t>。</a:t>
            </a:r>
            <a:r>
              <a:rPr lang="en-US" altLang="zh-CN" dirty="0">
                <a:latin typeface="+mn-ea"/>
              </a:rPr>
              <a:t>split </a:t>
            </a:r>
            <a:r>
              <a:rPr lang="zh-CN" altLang="en-US" dirty="0">
                <a:latin typeface="+mn-ea"/>
              </a:rPr>
              <a:t>是一个逻辑概念，它只包含一些元数据信息，比如数据起始位置、数据长度、数据所在节点等。它的划分方法完全由用户自己决定。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506C9F-573B-4E50-87A6-7711CE25F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60" y="3010569"/>
            <a:ext cx="9359879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0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464080-03C1-4A43-A19B-E5533EDCC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" t="999" r="953" b="915"/>
          <a:stretch/>
        </p:blipFill>
        <p:spPr>
          <a:xfrm>
            <a:off x="1229972" y="1904213"/>
            <a:ext cx="9605078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3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31740" y="-92424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4985743" y="3713090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22ADB7-39C5-40F7-A16E-45353230D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" r="42870"/>
          <a:stretch/>
        </p:blipFill>
        <p:spPr>
          <a:xfrm>
            <a:off x="847152" y="1940617"/>
            <a:ext cx="5294097" cy="421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606A63-925C-4B79-A4F0-3DC4DB1E9057}"/>
              </a:ext>
            </a:extLst>
          </p:cNvPr>
          <p:cNvSpPr/>
          <p:nvPr/>
        </p:nvSpPr>
        <p:spPr>
          <a:xfrm>
            <a:off x="6356807" y="1489383"/>
            <a:ext cx="5370137" cy="4844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每个</a:t>
            </a:r>
            <a:r>
              <a:rPr lang="en-US" altLang="zh-CN" dirty="0"/>
              <a:t>Map</a:t>
            </a:r>
            <a:r>
              <a:rPr lang="zh-CN" altLang="en-US" dirty="0"/>
              <a:t>任务分配一个缓存</a:t>
            </a:r>
            <a:r>
              <a:rPr lang="en-US" altLang="zh-CN" dirty="0"/>
              <a:t>,MapReduce</a:t>
            </a:r>
            <a:r>
              <a:rPr lang="zh-CN" altLang="en-US" dirty="0"/>
              <a:t>默认</a:t>
            </a:r>
            <a:r>
              <a:rPr lang="en-US" altLang="zh-CN" dirty="0"/>
              <a:t>100MB</a:t>
            </a:r>
            <a:r>
              <a:rPr lang="zh-CN" altLang="en-US" dirty="0"/>
              <a:t>缓存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设置溢写比例</a:t>
            </a:r>
            <a:r>
              <a:rPr lang="en-US" altLang="zh-CN" sz="1600" dirty="0"/>
              <a:t>0.8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分区默认采用哈希函数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排序是默认操作，且排序后进行合并（</a:t>
            </a:r>
            <a:r>
              <a:rPr lang="en-US" altLang="zh-CN" sz="1600" dirty="0"/>
              <a:t>Combine</a:t>
            </a:r>
            <a:r>
              <a:rPr lang="zh-CN" altLang="en-US" sz="1600" dirty="0"/>
              <a:t>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排序后可以合并合并不能改变最终结果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Map</a:t>
            </a:r>
            <a:r>
              <a:rPr lang="zh-CN" altLang="en-US" dirty="0"/>
              <a:t>任务全部结束前进行归并，归并得到一个大文件，放在本地磁盘。文件归并时，如溢写文件数量大于预定值（默认</a:t>
            </a:r>
            <a:r>
              <a:rPr lang="en-US" altLang="zh-CN" dirty="0"/>
              <a:t>3</a:t>
            </a:r>
            <a:r>
              <a:rPr lang="zh-CN" altLang="en-US" dirty="0"/>
              <a:t>）则可再次启动</a:t>
            </a:r>
            <a:r>
              <a:rPr lang="en-US" altLang="zh-CN" dirty="0"/>
              <a:t>Combiner</a:t>
            </a:r>
            <a:r>
              <a:rPr lang="zh-CN" altLang="en-US" dirty="0"/>
              <a:t>，否则不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/>
              <a:t>JobTracker</a:t>
            </a:r>
            <a:r>
              <a:rPr lang="zh-CN" altLang="en-US" dirty="0"/>
              <a:t>会一直监测</a:t>
            </a:r>
            <a:r>
              <a:rPr lang="en-US" altLang="zh-CN" dirty="0"/>
              <a:t>Map</a:t>
            </a:r>
            <a:r>
              <a:rPr lang="zh-CN" altLang="en-US" dirty="0"/>
              <a:t>任务的执行，并通知</a:t>
            </a:r>
            <a:r>
              <a:rPr lang="en-US" altLang="zh-CN" dirty="0"/>
              <a:t>Reduce</a:t>
            </a:r>
            <a:r>
              <a:rPr lang="zh-CN" altLang="en-US" dirty="0"/>
              <a:t>任务来领取数据</a:t>
            </a:r>
          </a:p>
        </p:txBody>
      </p:sp>
    </p:spTree>
    <p:extLst>
      <p:ext uri="{BB962C8B-B14F-4D97-AF65-F5344CB8AC3E}">
        <p14:creationId xmlns:p14="http://schemas.microsoft.com/office/powerpoint/2010/main" val="26108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22ADB7-39C5-40F7-A16E-45353230D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88"/>
          <a:stretch/>
        </p:blipFill>
        <p:spPr>
          <a:xfrm>
            <a:off x="1555416" y="1860970"/>
            <a:ext cx="4082987" cy="432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D3536B-5E20-419C-8445-3F104A2EB52A}"/>
              </a:ext>
            </a:extLst>
          </p:cNvPr>
          <p:cNvSpPr/>
          <p:nvPr/>
        </p:nvSpPr>
        <p:spPr>
          <a:xfrm>
            <a:off x="5916593" y="1570929"/>
            <a:ext cx="5259865" cy="444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任务通过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RPC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向</a:t>
            </a:r>
            <a:r>
              <a:rPr lang="en-US" altLang="zh-CN" dirty="0" err="1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JobTracker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询问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Map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任务是否已经完成，若完成，则领取数据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领取数据先放入缓存，来自不同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Map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机器，先归并，再合并，写入磁盘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多个溢写文件归并成一个或多个大文件，文件中的键值对是排序的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当数据很少时，不需要溢写到磁盘，直接在缓存中归并，然后输出给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37483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1 -- WordCount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BBBF89-817A-4929-BED0-B357EA195BC1}"/>
              </a:ext>
            </a:extLst>
          </p:cNvPr>
          <p:cNvSpPr txBox="1"/>
          <p:nvPr/>
        </p:nvSpPr>
        <p:spPr>
          <a:xfrm>
            <a:off x="1070043" y="1984443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算法思想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4F9924-CE2D-49AC-AEFD-AFC6A4C14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25025"/>
              </p:ext>
            </p:extLst>
          </p:nvPr>
        </p:nvGraphicFramePr>
        <p:xfrm>
          <a:off x="1294085" y="2819909"/>
          <a:ext cx="5747425" cy="24803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5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912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程序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WordCount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6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一个包含大量单词的文本文件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523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文件中每个单词及其出现次数（频数），并按照单词字母顺序排序，每个单词和其频数占一行，单词和频数之间有间隔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15D8836-FE1E-49FA-A100-97DE53CA1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450949"/>
              </p:ext>
            </p:extLst>
          </p:nvPr>
        </p:nvGraphicFramePr>
        <p:xfrm>
          <a:off x="7558392" y="3130423"/>
          <a:ext cx="3842425" cy="185928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2022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0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475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75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see spot run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run spot run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See the cat 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see   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spot 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run   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the   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cat    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50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1 -- WordCount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94154C-96F2-47CD-996B-E00495FE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" t="1517" r="2143" b="8132"/>
          <a:stretch/>
        </p:blipFill>
        <p:spPr>
          <a:xfrm>
            <a:off x="2515817" y="1681704"/>
            <a:ext cx="7811443" cy="460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DAFCD8-56F8-4DEB-AF71-FB5C19ACB9C0}"/>
              </a:ext>
            </a:extLst>
          </p:cNvPr>
          <p:cNvSpPr txBox="1"/>
          <p:nvPr/>
        </p:nvSpPr>
        <p:spPr>
          <a:xfrm>
            <a:off x="1071278" y="1778057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算法流程</a:t>
            </a:r>
          </a:p>
        </p:txBody>
      </p:sp>
    </p:spTree>
    <p:extLst>
      <p:ext uri="{BB962C8B-B14F-4D97-AF65-F5344CB8AC3E}">
        <p14:creationId xmlns:p14="http://schemas.microsoft.com/office/powerpoint/2010/main" val="19443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Map Reduce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E0A6DA-27D9-4822-9E0E-5F13DC9E5919}"/>
              </a:ext>
            </a:extLst>
          </p:cNvPr>
          <p:cNvSpPr txBox="1"/>
          <p:nvPr/>
        </p:nvSpPr>
        <p:spPr>
          <a:xfrm>
            <a:off x="850900" y="1914244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算法思想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D7CE32-1AA8-49CC-B2BE-E72D696F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075" y="2679511"/>
            <a:ext cx="4895000" cy="3204000"/>
          </a:xfrm>
          <a:prstGeom prst="rect">
            <a:avLst/>
          </a:prstGeom>
        </p:spPr>
      </p:pic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DBAA6002-09A4-4C85-89E4-C2D8E05F8923}"/>
              </a:ext>
            </a:extLst>
          </p:cNvPr>
          <p:cNvSpPr/>
          <p:nvPr/>
        </p:nvSpPr>
        <p:spPr>
          <a:xfrm>
            <a:off x="7363838" y="1498059"/>
            <a:ext cx="3977262" cy="1258067"/>
          </a:xfrm>
          <a:prstGeom prst="cloudCallout">
            <a:avLst>
              <a:gd name="adj1" fmla="val -79621"/>
              <a:gd name="adj2" fmla="val 7645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如何快速数出一摞牌中有多少张黑桃？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E02A43-DFAB-4CB1-8B08-45AD064AC248}"/>
              </a:ext>
            </a:extLst>
          </p:cNvPr>
          <p:cNvSpPr/>
          <p:nvPr/>
        </p:nvSpPr>
        <p:spPr>
          <a:xfrm>
            <a:off x="6793149" y="3064983"/>
            <a:ext cx="4732101" cy="2828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   MapReduce</a:t>
            </a:r>
            <a:r>
              <a:rPr lang="zh-CN" altLang="en-US" sz="2800" dirty="0"/>
              <a:t>方法</a:t>
            </a:r>
          </a:p>
          <a:p>
            <a:endParaRPr lang="zh-CN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给在座的所有玩家中分配这摞牌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让每个玩家数自己手中的牌有几张是黑桃，然后把这个数目汇报给你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你把所有玩家告诉你的数字加起来，得到最后的结论</a:t>
            </a:r>
          </a:p>
        </p:txBody>
      </p:sp>
    </p:spTree>
    <p:extLst>
      <p:ext uri="{BB962C8B-B14F-4D97-AF65-F5344CB8AC3E}">
        <p14:creationId xmlns:p14="http://schemas.microsoft.com/office/powerpoint/2010/main" val="19163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Map Reduce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0E9B61-4071-4647-A05A-B46D5466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32" y="2510100"/>
            <a:ext cx="7170739" cy="3816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E0A6DA-27D9-4822-9E0E-5F13DC9E5919}"/>
              </a:ext>
            </a:extLst>
          </p:cNvPr>
          <p:cNvSpPr txBox="1"/>
          <p:nvPr/>
        </p:nvSpPr>
        <p:spPr>
          <a:xfrm>
            <a:off x="850900" y="1914244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算法流程</a:t>
            </a:r>
          </a:p>
        </p:txBody>
      </p:sp>
    </p:spTree>
    <p:extLst>
      <p:ext uri="{BB962C8B-B14F-4D97-AF65-F5344CB8AC3E}">
        <p14:creationId xmlns:p14="http://schemas.microsoft.com/office/powerpoint/2010/main" val="62815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zh-CN" altLang="en-US" dirty="0"/>
              <a:t>归并排序</a:t>
            </a:r>
            <a:r>
              <a:rPr lang="en-US" altLang="zh-CN" dirty="0"/>
              <a:t>(1/2)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C6D982-9322-4E72-AF87-3FDF64883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" t="2574" r="1386" b="2180"/>
          <a:stretch/>
        </p:blipFill>
        <p:spPr>
          <a:xfrm>
            <a:off x="660400" y="900901"/>
            <a:ext cx="9981810" cy="543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B3B6DB-39DA-4092-B2B1-AFFDA4CD0CB2}"/>
              </a:ext>
            </a:extLst>
          </p:cNvPr>
          <p:cNvSpPr txBox="1"/>
          <p:nvPr/>
        </p:nvSpPr>
        <p:spPr>
          <a:xfrm>
            <a:off x="8882839" y="979064"/>
            <a:ext cx="1588785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归并排序</a:t>
            </a:r>
          </a:p>
        </p:txBody>
      </p:sp>
    </p:spTree>
    <p:extLst>
      <p:ext uri="{BB962C8B-B14F-4D97-AF65-F5344CB8AC3E}">
        <p14:creationId xmlns:p14="http://schemas.microsoft.com/office/powerpoint/2010/main" val="397651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zh-CN" altLang="en-US" dirty="0"/>
              <a:t>归并排序</a:t>
            </a:r>
            <a:r>
              <a:rPr lang="en-US" altLang="zh-CN" dirty="0"/>
              <a:t>(1/2)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054366-CA4A-4FC8-8FEF-15735A2EB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" t="1246" r="2142" b="2517"/>
          <a:stretch/>
        </p:blipFill>
        <p:spPr>
          <a:xfrm>
            <a:off x="660400" y="854751"/>
            <a:ext cx="10193170" cy="5472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7036DE-1D27-40B1-B0E8-CCEA23DEC2E0}"/>
              </a:ext>
            </a:extLst>
          </p:cNvPr>
          <p:cNvSpPr txBox="1"/>
          <p:nvPr/>
        </p:nvSpPr>
        <p:spPr>
          <a:xfrm>
            <a:off x="9264785" y="958982"/>
            <a:ext cx="1588785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归并排序</a:t>
            </a:r>
          </a:p>
        </p:txBody>
      </p:sp>
    </p:spTree>
    <p:extLst>
      <p:ext uri="{BB962C8B-B14F-4D97-AF65-F5344CB8AC3E}">
        <p14:creationId xmlns:p14="http://schemas.microsoft.com/office/powerpoint/2010/main" val="28788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MapReduce </a:t>
            </a:r>
            <a:r>
              <a:rPr lang="zh-CN" altLang="en-US" dirty="0"/>
              <a:t>具体应用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9021E2-2D59-485D-938B-40C63A047E4E}"/>
              </a:ext>
            </a:extLst>
          </p:cNvPr>
          <p:cNvSpPr/>
          <p:nvPr/>
        </p:nvSpPr>
        <p:spPr>
          <a:xfrm>
            <a:off x="992956" y="1976578"/>
            <a:ext cx="6096000" cy="22586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MapReduce</a:t>
            </a:r>
            <a:r>
              <a:rPr lang="zh-CN" altLang="en-US" sz="2400" dirty="0"/>
              <a:t>应用于各种计算问题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关系代数运算（选择、投影、并、交、差、连接）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分组与聚合运算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矩阵</a:t>
            </a:r>
            <a:r>
              <a:rPr lang="en-US" altLang="zh-CN" dirty="0"/>
              <a:t>-</a:t>
            </a:r>
            <a:r>
              <a:rPr lang="zh-CN" altLang="en-US" dirty="0"/>
              <a:t>向量乘法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矩阵乘法</a:t>
            </a:r>
          </a:p>
        </p:txBody>
      </p:sp>
    </p:spTree>
    <p:extLst>
      <p:ext uri="{BB962C8B-B14F-4D97-AF65-F5344CB8AC3E}">
        <p14:creationId xmlns:p14="http://schemas.microsoft.com/office/powerpoint/2010/main" val="33935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2.4.1 MapReduce </a:t>
            </a:r>
            <a:r>
              <a:rPr lang="zh-CN" altLang="en-US" dirty="0"/>
              <a:t>自然连接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E79D8AA-12DF-4323-8858-FA605207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72" y="1576932"/>
            <a:ext cx="7232162" cy="4896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03787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  Hadoop</a:t>
            </a:r>
            <a:r>
              <a:rPr lang="zh-CN" altLang="en-US" dirty="0"/>
              <a:t>简介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43A3B-188D-4D7F-B8BA-2BCC86F05715}"/>
              </a:ext>
            </a:extLst>
          </p:cNvPr>
          <p:cNvSpPr/>
          <p:nvPr/>
        </p:nvSpPr>
        <p:spPr>
          <a:xfrm>
            <a:off x="1209116" y="2058357"/>
            <a:ext cx="10316133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开源 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是</a:t>
            </a:r>
            <a:r>
              <a:rPr lang="en-US" altLang="zh-CN" dirty="0">
                <a:latin typeface="+mn-ea"/>
              </a:rPr>
              <a:t>Apache</a:t>
            </a:r>
            <a:r>
              <a:rPr lang="zh-CN" altLang="en-US" dirty="0">
                <a:latin typeface="+mn-ea"/>
              </a:rPr>
              <a:t>软件基金会旗下的一个开源分布式计算平台，为用户提供了系统底层细节透明的分布式基础架构，在分布式环境下提供了海量数据的处理能力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JAVA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 Hadoop</a:t>
            </a:r>
            <a:r>
              <a:rPr lang="zh-CN" altLang="en-US" dirty="0">
                <a:latin typeface="+mn-ea"/>
              </a:rPr>
              <a:t>基于</a:t>
            </a:r>
            <a:r>
              <a:rPr lang="en-US" altLang="zh-CN" dirty="0">
                <a:latin typeface="+mn-ea"/>
              </a:rPr>
              <a:t>Java</a:t>
            </a:r>
            <a:r>
              <a:rPr lang="zh-CN" altLang="en-US" dirty="0">
                <a:latin typeface="+mn-ea"/>
              </a:rPr>
              <a:t>开发的，具有优异跨平台特性，并可部署在廉价的计算机集群中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核心：</a:t>
            </a:r>
            <a:r>
              <a:rPr lang="en-US" altLang="zh-CN" sz="2400" dirty="0">
                <a:latin typeface="+mn-ea"/>
              </a:rPr>
              <a:t>HDFS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 Hadoop</a:t>
            </a:r>
            <a:r>
              <a:rPr lang="zh-CN" altLang="en-US" dirty="0">
                <a:latin typeface="+mn-ea"/>
              </a:rPr>
              <a:t>核心是分布式文件系统</a:t>
            </a: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Hadoop Distributed File System</a:t>
            </a:r>
            <a:r>
              <a:rPr lang="zh-CN" altLang="en-US" dirty="0">
                <a:latin typeface="+mn-ea"/>
              </a:rPr>
              <a:t>）和</a:t>
            </a:r>
            <a:r>
              <a:rPr lang="en-US" altLang="zh-CN" dirty="0">
                <a:latin typeface="+mn-ea"/>
              </a:rPr>
              <a:t>MapReduce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BF830B-12A9-48D6-ACF8-C8509803E626}"/>
              </a:ext>
            </a:extLst>
          </p:cNvPr>
          <p:cNvSpPr/>
          <p:nvPr/>
        </p:nvSpPr>
        <p:spPr>
          <a:xfrm>
            <a:off x="1088417" y="5625411"/>
            <a:ext cx="10701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sng" dirty="0"/>
              <a:t>几乎所有主流厂商围绕</a:t>
            </a:r>
            <a:r>
              <a:rPr lang="en-US" altLang="zh-CN" sz="2400" u="sng" dirty="0"/>
              <a:t>Hadoop</a:t>
            </a:r>
            <a:r>
              <a:rPr lang="zh-CN" altLang="en-US" sz="2400" u="sng" dirty="0"/>
              <a:t>提供开发工具、开源软件、商业化工具和服务</a:t>
            </a:r>
            <a:endParaRPr lang="en-US" altLang="zh-CN" sz="2400" u="sng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F2C7E2-10D5-4597-984C-4CC5CFFA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371" y="1146496"/>
            <a:ext cx="4032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2.4.2 MapReduce </a:t>
            </a:r>
            <a:r>
              <a:rPr lang="zh-CN" altLang="en-US" dirty="0"/>
              <a:t>聚合操作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6C327F-D439-499D-9980-AB1E8D611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4" r="806" b="2016"/>
          <a:stretch/>
        </p:blipFill>
        <p:spPr>
          <a:xfrm>
            <a:off x="1602412" y="1674634"/>
            <a:ext cx="8695854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7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2.4.3 MapReduce </a:t>
            </a:r>
            <a:r>
              <a:rPr lang="zh-CN" altLang="en-US" dirty="0"/>
              <a:t>矩阵乘法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83D61C-24FA-4374-9A6B-8DAB5BD1E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0" r="1014" b="4542"/>
          <a:stretch/>
        </p:blipFill>
        <p:spPr>
          <a:xfrm>
            <a:off x="1435579" y="1674634"/>
            <a:ext cx="9145744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60950" y="-140805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rgbClr val="E3F6FA"/>
          </a:solidFill>
          <a:ln>
            <a:solidFill>
              <a:srgbClr val="E3F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5036491" y="3722276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87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分布式文件系统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4871CA-8FEA-411F-868F-E263EC28E9FA}"/>
              </a:ext>
            </a:extLst>
          </p:cNvPr>
          <p:cNvSpPr/>
          <p:nvPr/>
        </p:nvSpPr>
        <p:spPr>
          <a:xfrm>
            <a:off x="1304040" y="1960338"/>
            <a:ext cx="8802998" cy="3249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分布式文件系统把文件分布存储到多个计算机节点上，成千上万的计算机节点构成计算机集群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dirty="0"/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与之前使用多个处理器和专用高级硬件的并行化处理装置不同的是，目前的分布式文件系统所采用的计算机集群，都是由普通硬件构成的，这就大大降低了硬件上的开销</a:t>
            </a:r>
            <a:endParaRPr lang="en-US" altLang="zh-CN" dirty="0"/>
          </a:p>
          <a:p>
            <a:pPr>
              <a:lnSpc>
                <a:spcPct val="17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0608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AE372CB-5944-4382-8B41-A83F1568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20" y="2717996"/>
            <a:ext cx="6204559" cy="3636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分布式文件系统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4871CA-8FEA-411F-868F-E263EC28E9FA}"/>
              </a:ext>
            </a:extLst>
          </p:cNvPr>
          <p:cNvSpPr/>
          <p:nvPr/>
        </p:nvSpPr>
        <p:spPr>
          <a:xfrm>
            <a:off x="1060612" y="1718641"/>
            <a:ext cx="10254926" cy="1393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分布式文件系统由计算机集群中多个节点构成，一类叫“主节点”</a:t>
            </a:r>
            <a:r>
              <a:rPr lang="en-US" altLang="zh-CN" dirty="0"/>
              <a:t>(Master Node)</a:t>
            </a:r>
            <a:r>
              <a:rPr lang="zh-CN" altLang="en-US" dirty="0"/>
              <a:t>或称“名称结点”</a:t>
            </a:r>
            <a:r>
              <a:rPr lang="en-US" altLang="zh-CN" dirty="0"/>
              <a:t>(NameNode)</a:t>
            </a:r>
            <a:r>
              <a:rPr lang="zh-CN" altLang="en-US" dirty="0"/>
              <a:t>，另一类叫“从节点”（</a:t>
            </a:r>
            <a:r>
              <a:rPr lang="en-US" altLang="zh-CN" dirty="0"/>
              <a:t>Slave Node</a:t>
            </a:r>
            <a:r>
              <a:rPr lang="zh-CN" altLang="en-US" dirty="0"/>
              <a:t>）或称“数据节点”</a:t>
            </a:r>
            <a:r>
              <a:rPr lang="en-US" altLang="zh-CN" dirty="0"/>
              <a:t>(DataNode)</a:t>
            </a:r>
          </a:p>
          <a:p>
            <a:pPr>
              <a:lnSpc>
                <a:spcPct val="17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8991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 HDFS</a:t>
            </a:r>
            <a:r>
              <a:rPr lang="zh-CN" altLang="en-US" dirty="0"/>
              <a:t>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E6FEFB-D35B-4C42-AE0D-A2172AB10128}"/>
              </a:ext>
            </a:extLst>
          </p:cNvPr>
          <p:cNvSpPr txBox="1"/>
          <p:nvPr/>
        </p:nvSpPr>
        <p:spPr>
          <a:xfrm>
            <a:off x="1518015" y="1998166"/>
            <a:ext cx="3316632" cy="3049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</a:rPr>
              <a:t>HDFS</a:t>
            </a:r>
            <a:r>
              <a:rPr lang="zh-CN" altLang="en-US" sz="2400" dirty="0">
                <a:latin typeface="Arial" panose="020B0604020202020204" pitchFamily="34" charset="0"/>
              </a:rPr>
              <a:t>目标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兼容廉价的硬件设备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流数据读写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大数据集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简单的文件模型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强大的跨平台兼容性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E9E7B4-441E-457B-9C09-C3C6AF739EBD}"/>
              </a:ext>
            </a:extLst>
          </p:cNvPr>
          <p:cNvSpPr/>
          <p:nvPr/>
        </p:nvSpPr>
        <p:spPr>
          <a:xfrm>
            <a:off x="5461261" y="1930072"/>
            <a:ext cx="4088091" cy="225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</a:rPr>
              <a:t>HDFS</a:t>
            </a:r>
            <a:r>
              <a:rPr lang="zh-CN" altLang="en-US" sz="2400" dirty="0">
                <a:latin typeface="Arial" panose="020B0604020202020204" pitchFamily="34" charset="0"/>
              </a:rPr>
              <a:t>架构分析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Master/Slave</a:t>
            </a:r>
            <a:r>
              <a:rPr lang="zh-CN" altLang="en-US" dirty="0">
                <a:latin typeface="Arial" panose="020B0604020202020204" pitchFamily="34" charset="0"/>
              </a:rPr>
              <a:t>模型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HDFS</a:t>
            </a:r>
            <a:r>
              <a:rPr lang="zh-CN" altLang="en-US" dirty="0">
                <a:latin typeface="Arial" panose="020B0604020202020204" pitchFamily="34" charset="0"/>
              </a:rPr>
              <a:t>块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HDFS NameNode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DataNode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HDFS </a:t>
            </a:r>
            <a:r>
              <a:rPr lang="zh-CN" altLang="en-US" dirty="0">
                <a:latin typeface="Arial" panose="020B0604020202020204" pitchFamily="34" charset="0"/>
              </a:rPr>
              <a:t>存储原理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2106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3.2.1 HDFS</a:t>
            </a:r>
            <a:r>
              <a:rPr lang="zh-CN" altLang="en-US" dirty="0"/>
              <a:t>体系结构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C6153B-9015-4527-AC0F-0433DD78D449}"/>
              </a:ext>
            </a:extLst>
          </p:cNvPr>
          <p:cNvSpPr/>
          <p:nvPr/>
        </p:nvSpPr>
        <p:spPr>
          <a:xfrm>
            <a:off x="964544" y="1753338"/>
            <a:ext cx="4761188" cy="452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+mn-ea"/>
              </a:rPr>
              <a:t>Master/Slave</a:t>
            </a:r>
            <a:r>
              <a:rPr lang="zh-CN" altLang="en-US" sz="2400" dirty="0">
                <a:latin typeface="+mn-ea"/>
              </a:rPr>
              <a:t>模型</a:t>
            </a:r>
            <a:endParaRPr lang="en-US" altLang="zh-CN" sz="24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700" dirty="0">
                <a:latin typeface="+mn-ea"/>
              </a:rPr>
              <a:t>一个</a:t>
            </a:r>
            <a:r>
              <a:rPr lang="en-US" altLang="zh-CN" sz="1700" dirty="0">
                <a:latin typeface="+mn-ea"/>
              </a:rPr>
              <a:t>HDFS</a:t>
            </a:r>
            <a:r>
              <a:rPr lang="zh-CN" altLang="en-US" sz="1700" dirty="0">
                <a:latin typeface="+mn-ea"/>
              </a:rPr>
              <a:t>集群含一个名称节点（</a:t>
            </a:r>
            <a:r>
              <a:rPr lang="en-US" altLang="zh-CN" sz="1700" dirty="0">
                <a:latin typeface="+mn-ea"/>
              </a:rPr>
              <a:t>NameNode</a:t>
            </a:r>
            <a:r>
              <a:rPr lang="zh-CN" altLang="en-US" sz="1700" dirty="0">
                <a:latin typeface="+mn-ea"/>
              </a:rPr>
              <a:t>）和若干数据节点（</a:t>
            </a:r>
            <a:r>
              <a:rPr lang="en-US" altLang="zh-CN" sz="1700" dirty="0">
                <a:latin typeface="+mn-ea"/>
              </a:rPr>
              <a:t>DataNode</a:t>
            </a:r>
            <a:r>
              <a:rPr lang="zh-CN" altLang="en-US" sz="1700" dirty="0">
                <a:latin typeface="+mn-ea"/>
              </a:rPr>
              <a:t>）</a:t>
            </a:r>
            <a:endParaRPr lang="en-US" altLang="zh-CN" sz="17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700" dirty="0">
                <a:latin typeface="+mn-ea"/>
              </a:rPr>
              <a:t>名称节点作为中心服务器，负责管理文件系统命名空间及客户端文件访问</a:t>
            </a:r>
            <a:endParaRPr lang="en-US" altLang="zh-CN" sz="17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700" dirty="0">
                <a:latin typeface="+mn-ea"/>
              </a:rPr>
              <a:t>集群数据节点一般一个节点运行一个进程，处理文件系统客户端读</a:t>
            </a:r>
            <a:r>
              <a:rPr lang="en-US" altLang="zh-CN" sz="1700" dirty="0">
                <a:latin typeface="+mn-ea"/>
              </a:rPr>
              <a:t>/</a:t>
            </a:r>
            <a:r>
              <a:rPr lang="zh-CN" altLang="en-US" sz="1700" dirty="0">
                <a:latin typeface="+mn-ea"/>
              </a:rPr>
              <a:t>写请求，在名称节点统一调度下进行数据块创建、删除、复制等。每个数据节点的数据实际上是保存在本地</a:t>
            </a:r>
            <a:r>
              <a:rPr lang="en-US" altLang="zh-CN" sz="1700" dirty="0">
                <a:latin typeface="+mn-ea"/>
              </a:rPr>
              <a:t>Linux</a:t>
            </a:r>
            <a:r>
              <a:rPr lang="zh-CN" altLang="en-US" sz="1700" dirty="0">
                <a:latin typeface="+mn-ea"/>
              </a:rPr>
              <a:t>文件系统中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F4DB6E-6962-4717-8953-09029509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56" y="2053464"/>
            <a:ext cx="5678094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3.2.2 HDFS</a:t>
            </a:r>
            <a:r>
              <a:rPr lang="zh-CN" altLang="en-US" dirty="0"/>
              <a:t>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F5FAD-E747-450A-9D29-664BDB38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95" y="2981289"/>
            <a:ext cx="5755648" cy="3024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C3EFC3-5B2D-44A8-8229-B13B3DE45A30}"/>
              </a:ext>
            </a:extLst>
          </p:cNvPr>
          <p:cNvSpPr/>
          <p:nvPr/>
        </p:nvSpPr>
        <p:spPr>
          <a:xfrm>
            <a:off x="6355818" y="2150990"/>
            <a:ext cx="5169432" cy="420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支持大规模文件存储</a:t>
            </a:r>
            <a:r>
              <a:rPr lang="zh-CN" altLang="en-US" dirty="0"/>
              <a:t>。</a:t>
            </a:r>
            <a:r>
              <a:rPr lang="zh-CN" altLang="en-US" sz="1600" dirty="0"/>
              <a:t>文件以块为单位存储，一个大文件可分拆若干文件块，不同文件块可分发不同节点上。文件大小不会受到单个节点存储容量的限制，可远大于网络任意节点容量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简化系统设计</a:t>
            </a:r>
            <a:r>
              <a:rPr lang="zh-CN" altLang="en-US" dirty="0"/>
              <a:t>。</a:t>
            </a:r>
            <a:r>
              <a:rPr lang="zh-CN" altLang="en-US" sz="1600" dirty="0"/>
              <a:t>因为文件块大小固定，易计算出一个节点可存储多少文件块；其次，方便元数据管理，元数据不要和文件块存储，可以由其他系统负责管理元数据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b="1" dirty="0"/>
              <a:t>适合数据备份</a:t>
            </a:r>
            <a:r>
              <a:rPr lang="zh-CN" altLang="en-US" dirty="0"/>
              <a:t>。</a:t>
            </a:r>
            <a:r>
              <a:rPr lang="zh-CN" altLang="en-US" sz="1600" dirty="0"/>
              <a:t>每个文件块都可冗余存储到多节点上，大大提高了系统容错性和可用性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8BC51B-88AE-4762-8EDA-61CF0C1ADB63}"/>
              </a:ext>
            </a:extLst>
          </p:cNvPr>
          <p:cNvSpPr/>
          <p:nvPr/>
        </p:nvSpPr>
        <p:spPr>
          <a:xfrm>
            <a:off x="1119995" y="1797047"/>
            <a:ext cx="9253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dirty="0"/>
              <a:t>HDFS</a:t>
            </a:r>
            <a:r>
              <a:rPr lang="zh-CN" altLang="en-US" sz="2000" dirty="0"/>
              <a:t>默认一个块</a:t>
            </a:r>
            <a:r>
              <a:rPr lang="en-US" altLang="zh-CN" sz="2000" dirty="0"/>
              <a:t>64MB</a:t>
            </a:r>
            <a:r>
              <a:rPr lang="zh-CN" altLang="en-US" sz="2000" dirty="0"/>
              <a:t>，一个文件被分成多个块，以块作为存储单位。块的大小远远大于普通文件系统，可以最小化寻址开销</a:t>
            </a:r>
          </a:p>
        </p:txBody>
      </p:sp>
    </p:spTree>
    <p:extLst>
      <p:ext uri="{BB962C8B-B14F-4D97-AF65-F5344CB8AC3E}">
        <p14:creationId xmlns:p14="http://schemas.microsoft.com/office/powerpoint/2010/main" val="93624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303485-1D7B-4F32-85D6-EDEB73E29AD7}"/>
              </a:ext>
            </a:extLst>
          </p:cNvPr>
          <p:cNvSpPr txBox="1"/>
          <p:nvPr/>
        </p:nvSpPr>
        <p:spPr>
          <a:xfrm>
            <a:off x="873600" y="2022538"/>
            <a:ext cx="5608545" cy="354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NameNode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存储元数据，元数据保存在内存中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保存文件、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之间的映射关系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存储文件内容，文件内存保存在磁盘中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维护了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 id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之间的映射关系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6FED1F-609B-4AC5-8F88-FF32502E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68" y="2089706"/>
            <a:ext cx="552181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3D81F5-EB89-4C89-AF23-AAC1634E6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49" b="2907"/>
          <a:stretch/>
        </p:blipFill>
        <p:spPr>
          <a:xfrm>
            <a:off x="2559920" y="3089635"/>
            <a:ext cx="7256310" cy="3204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C1C932-C4B2-404A-956B-5FCB8A748425}"/>
              </a:ext>
            </a:extLst>
          </p:cNvPr>
          <p:cNvSpPr/>
          <p:nvPr/>
        </p:nvSpPr>
        <p:spPr>
          <a:xfrm>
            <a:off x="983784" y="1620127"/>
            <a:ext cx="2190023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NameNode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663EF38-48C6-417D-81E9-2A1FF44D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241" y="2146676"/>
            <a:ext cx="9928576" cy="9429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panose="020B0604020202020204" pitchFamily="34" charset="0"/>
              </a:rPr>
              <a:t>NameNode</a:t>
            </a:r>
            <a:r>
              <a:rPr lang="zh-CN" altLang="en-US" dirty="0">
                <a:latin typeface="Arial" panose="020B0604020202020204" pitchFamily="34" charset="0"/>
              </a:rPr>
              <a:t>掌管</a:t>
            </a:r>
            <a:r>
              <a:rPr lang="en-US" altLang="zh-CN" dirty="0">
                <a:latin typeface="Arial" panose="020B0604020202020204" pitchFamily="34" charset="0"/>
              </a:rPr>
              <a:t>cluster</a:t>
            </a:r>
            <a:r>
              <a:rPr lang="zh-CN" altLang="en-US" dirty="0">
                <a:latin typeface="Arial" panose="020B0604020202020204" pitchFamily="34" charset="0"/>
              </a:rPr>
              <a:t>所有文件系统</a:t>
            </a:r>
            <a:r>
              <a:rPr lang="en-US" altLang="zh-CN" dirty="0">
                <a:latin typeface="Arial" panose="020B0604020202020204" pitchFamily="34" charset="0"/>
              </a:rPr>
              <a:t>metadata</a:t>
            </a:r>
            <a:r>
              <a:rPr lang="zh-CN" altLang="en-US" dirty="0">
                <a:latin typeface="Arial" panose="020B0604020202020204" pitchFamily="34" charset="0"/>
              </a:rPr>
              <a:t>，并监督</a:t>
            </a:r>
            <a:r>
              <a:rPr lang="en-US" altLang="zh-CN" dirty="0" err="1">
                <a:latin typeface="Arial" panose="020B0604020202020204" pitchFamily="34" charset="0"/>
              </a:rPr>
              <a:t>DataNode</a:t>
            </a:r>
            <a:r>
              <a:rPr lang="zh-CN" altLang="en-US" dirty="0">
                <a:latin typeface="Arial" panose="020B0604020202020204" pitchFamily="34" charset="0"/>
              </a:rPr>
              <a:t>存活状态及协调数据的存取。 </a:t>
            </a:r>
            <a:r>
              <a:rPr lang="en-US" altLang="zh-CN" dirty="0">
                <a:latin typeface="Arial" panose="020B0604020202020204" pitchFamily="34" charset="0"/>
              </a:rPr>
              <a:t>NameNode</a:t>
            </a:r>
            <a:r>
              <a:rPr lang="zh-CN" altLang="en-US" dirty="0">
                <a:latin typeface="Arial" panose="020B0604020202020204" pitchFamily="34" charset="0"/>
              </a:rPr>
              <a:t>是</a:t>
            </a:r>
            <a:r>
              <a:rPr lang="en-US" altLang="zh-CN" dirty="0">
                <a:latin typeface="Arial" panose="020B0604020202020204" pitchFamily="34" charset="0"/>
              </a:rPr>
              <a:t>HDFS</a:t>
            </a:r>
            <a:r>
              <a:rPr lang="zh-CN" altLang="en-US" dirty="0">
                <a:latin typeface="Arial" panose="020B0604020202020204" pitchFamily="34" charset="0"/>
              </a:rPr>
              <a:t>的中央控制中心，自身不储存档案数据，只知道某个文件是由那些</a:t>
            </a:r>
            <a:r>
              <a:rPr lang="en-US" altLang="zh-CN" dirty="0">
                <a:latin typeface="Arial" panose="020B0604020202020204" pitchFamily="34" charset="0"/>
              </a:rPr>
              <a:t>block</a:t>
            </a:r>
            <a:r>
              <a:rPr lang="zh-CN" altLang="en-US" dirty="0">
                <a:latin typeface="Arial" panose="020B0604020202020204" pitchFamily="34" charset="0"/>
              </a:rPr>
              <a:t>组成，而那些</a:t>
            </a:r>
            <a:r>
              <a:rPr lang="en-US" altLang="zh-CN" dirty="0">
                <a:latin typeface="Arial" panose="020B0604020202020204" pitchFamily="34" charset="0"/>
              </a:rPr>
              <a:t>block</a:t>
            </a:r>
            <a:r>
              <a:rPr lang="zh-CN" altLang="en-US" dirty="0">
                <a:latin typeface="Arial" panose="020B0604020202020204" pitchFamily="34" charset="0"/>
              </a:rPr>
              <a:t>又存放在</a:t>
            </a:r>
            <a:r>
              <a:rPr lang="en-US" altLang="zh-CN" dirty="0">
                <a:latin typeface="Arial" panose="020B0604020202020204" pitchFamily="34" charset="0"/>
              </a:rPr>
              <a:t>cluster</a:t>
            </a:r>
            <a:r>
              <a:rPr lang="zh-CN" altLang="en-US" dirty="0">
                <a:latin typeface="Arial" panose="020B0604020202020204" pitchFamily="34" charset="0"/>
              </a:rPr>
              <a:t>的那个位置</a:t>
            </a:r>
            <a:r>
              <a:rPr lang="en-US" altLang="zh-CN" dirty="0">
                <a:latin typeface="Arial" panose="020B0604020202020204" pitchFamily="34" charset="0"/>
              </a:rPr>
              <a:t>(DataNode)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266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1.1.1  Hadoop</a:t>
            </a:r>
            <a:r>
              <a:rPr lang="zh-CN" altLang="en-US" dirty="0"/>
              <a:t>发展简史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9431EC-1163-4E99-80D0-B90586D6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36" y="1913401"/>
            <a:ext cx="9489046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C1C932-C4B2-404A-956B-5FCB8A748425}"/>
              </a:ext>
            </a:extLst>
          </p:cNvPr>
          <p:cNvSpPr/>
          <p:nvPr/>
        </p:nvSpPr>
        <p:spPr>
          <a:xfrm>
            <a:off x="1090788" y="1637387"/>
            <a:ext cx="215956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NameNode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3D81F5-EB89-4C89-AF23-AAC1634E6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19" b="1959"/>
          <a:stretch/>
        </p:blipFill>
        <p:spPr>
          <a:xfrm>
            <a:off x="2362637" y="3093299"/>
            <a:ext cx="7155440" cy="317651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663EF38-48C6-417D-81E9-2A1FF44D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036" y="2218444"/>
            <a:ext cx="9786411" cy="94430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Namenode指引client需要跟</a:t>
            </a:r>
            <a:r>
              <a:rPr lang="zh-CN" altLang="en-US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哪</a:t>
            </a: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些Datanode联系，</a:t>
            </a:r>
            <a:r>
              <a:rPr lang="zh-CN" altLang="en-US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记录</a:t>
            </a: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cluster储存容量，每个Datanode存活状态。Datanode每3秒由TCP handshark向Namenode传送heartbeat</a:t>
            </a:r>
            <a:r>
              <a:rPr lang="zh-CN" altLang="en-US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信息</a:t>
            </a: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，每10次的heartbeat传送block report，告知Namenode全部储存的block有哪些</a:t>
            </a:r>
            <a:r>
              <a:rPr lang="zh-CN" altLang="zh-CN" sz="1400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。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9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EC9E0C-0094-42CC-B58F-68D010FA448A}"/>
              </a:ext>
            </a:extLst>
          </p:cNvPr>
          <p:cNvSpPr/>
          <p:nvPr/>
        </p:nvSpPr>
        <p:spPr>
          <a:xfrm>
            <a:off x="934272" y="1795265"/>
            <a:ext cx="3804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Secondary NameNode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53E15A-ABE1-4693-9F35-932C2DD2F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0"/>
          <a:stretch/>
        </p:blipFill>
        <p:spPr>
          <a:xfrm>
            <a:off x="2949004" y="3334970"/>
            <a:ext cx="6478142" cy="295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9698F0-9996-4E46-8779-F883AB3312B0}"/>
              </a:ext>
            </a:extLst>
          </p:cNvPr>
          <p:cNvSpPr/>
          <p:nvPr/>
        </p:nvSpPr>
        <p:spPr>
          <a:xfrm>
            <a:off x="1337969" y="2319307"/>
            <a:ext cx="100044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第二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定时会连接到</a:t>
            </a:r>
            <a:r>
              <a:rPr lang="en-US" altLang="zh-CN" dirty="0" err="1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，抓取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内存中的</a:t>
            </a:r>
            <a:r>
              <a:rPr lang="en-US" altLang="zh-CN" dirty="0">
                <a:latin typeface="+mn-ea"/>
              </a:rPr>
              <a:t>metadata</a:t>
            </a:r>
            <a:r>
              <a:rPr lang="zh-CN" altLang="en-US" dirty="0">
                <a:latin typeface="+mn-ea"/>
              </a:rPr>
              <a:t>和存储</a:t>
            </a:r>
            <a:r>
              <a:rPr lang="en-US" altLang="zh-CN" dirty="0">
                <a:latin typeface="+mn-ea"/>
              </a:rPr>
              <a:t>metadata</a:t>
            </a:r>
            <a:r>
              <a:rPr lang="zh-CN" altLang="en-US" dirty="0">
                <a:latin typeface="+mn-ea"/>
              </a:rPr>
              <a:t>的档案副本。第二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结合这两部分的信息组成一份全新文件，并将这些文件回传到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，同时本身保存一份副本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667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CC20D3-38F4-4081-B92B-2AACF57D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71" y="1803151"/>
            <a:ext cx="9332207" cy="4500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EC9E0C-0094-42CC-B58F-68D010FA448A}"/>
              </a:ext>
            </a:extLst>
          </p:cNvPr>
          <p:cNvSpPr/>
          <p:nvPr/>
        </p:nvSpPr>
        <p:spPr>
          <a:xfrm>
            <a:off x="934272" y="1870222"/>
            <a:ext cx="1980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716DB1-7096-4DD2-87B7-BF14C5DB729A}"/>
              </a:ext>
            </a:extLst>
          </p:cNvPr>
          <p:cNvSpPr/>
          <p:nvPr/>
        </p:nvSpPr>
        <p:spPr>
          <a:xfrm>
            <a:off x="8202115" y="1674634"/>
            <a:ext cx="35227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Arial" panose="020B0604020202020204" pitchFamily="34" charset="0"/>
              </a:rPr>
              <a:t>数据节点是工作节点，负责数据存储和读取，根据客户端或名称节点的调度来进行数据存储和检索</a:t>
            </a:r>
            <a:endParaRPr lang="en-US" altLang="zh-CN" sz="1600" dirty="0">
              <a:latin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854C8F-58A1-425B-BFF5-5356CBCB0105}"/>
              </a:ext>
            </a:extLst>
          </p:cNvPr>
          <p:cNvSpPr/>
          <p:nvPr/>
        </p:nvSpPr>
        <p:spPr>
          <a:xfrm>
            <a:off x="3631956" y="5142453"/>
            <a:ext cx="2785056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数据节点中的数据保存在各自本地</a:t>
            </a:r>
            <a:r>
              <a:rPr lang="en-US" altLang="zh-CN" sz="1600" dirty="0">
                <a:solidFill>
                  <a:schemeClr val="bg1"/>
                </a:solidFill>
              </a:rPr>
              <a:t>Linux</a:t>
            </a:r>
            <a:r>
              <a:rPr lang="zh-CN" altLang="en-US" sz="1600" dirty="0">
                <a:solidFill>
                  <a:schemeClr val="bg1"/>
                </a:solidFill>
              </a:rPr>
              <a:t>文件系统</a:t>
            </a:r>
          </a:p>
        </p:txBody>
      </p:sp>
    </p:spTree>
    <p:extLst>
      <p:ext uri="{BB962C8B-B14F-4D97-AF65-F5344CB8AC3E}">
        <p14:creationId xmlns:p14="http://schemas.microsoft.com/office/powerpoint/2010/main" val="8847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DD5D991-A86E-4C1A-B38A-FDD20C1F5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12"/>
          <a:stretch/>
        </p:blipFill>
        <p:spPr>
          <a:xfrm>
            <a:off x="6384458" y="2467465"/>
            <a:ext cx="5526386" cy="3528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875926" y="1802949"/>
            <a:ext cx="5683630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200" dirty="0">
                <a:latin typeface="+mn-ea"/>
              </a:rPr>
              <a:t>冗余数据保存</a:t>
            </a:r>
            <a:endParaRPr lang="en-US" altLang="zh-CN" sz="2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为了保证系统容错性和可用性，</a:t>
            </a: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采用了多副本方式对数据进行冗余存储，一个数据块多个副本会分布到不同数据节点上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如图，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黄色数据块</a:t>
            </a:r>
            <a:r>
              <a:rPr lang="zh-CN" altLang="en-US" dirty="0">
                <a:latin typeface="+mn-ea"/>
              </a:rPr>
              <a:t>被分别存放到数据节点</a:t>
            </a:r>
            <a:r>
              <a:rPr lang="en-US" altLang="zh-CN" b="1" dirty="0">
                <a:latin typeface="+mn-ea"/>
              </a:rPr>
              <a:t>#1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b="1" dirty="0">
                <a:latin typeface="+mn-ea"/>
              </a:rPr>
              <a:t>#2</a:t>
            </a:r>
            <a:r>
              <a:rPr lang="zh-CN" altLang="en-US" dirty="0">
                <a:latin typeface="+mn-ea"/>
              </a:rPr>
              <a:t>上，</a:t>
            </a:r>
            <a:r>
              <a:rPr lang="zh-CN" altLang="en-US" dirty="0">
                <a:solidFill>
                  <a:srgbClr val="E189A7"/>
                </a:solidFill>
                <a:latin typeface="+mn-ea"/>
              </a:rPr>
              <a:t>红色数据块</a:t>
            </a:r>
            <a:r>
              <a:rPr lang="zh-CN" altLang="en-US" dirty="0">
                <a:latin typeface="+mn-ea"/>
              </a:rPr>
              <a:t>被存放在数据节点</a:t>
            </a:r>
            <a:r>
              <a:rPr lang="en-US" altLang="zh-CN" b="1" dirty="0">
                <a:latin typeface="+mn-ea"/>
              </a:rPr>
              <a:t>#1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b="1" dirty="0">
                <a:latin typeface="+mn-ea"/>
              </a:rPr>
              <a:t>#2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b="1" dirty="0">
                <a:latin typeface="+mn-ea"/>
              </a:rPr>
              <a:t>#3</a:t>
            </a:r>
            <a:r>
              <a:rPr lang="zh-CN" altLang="en-US" dirty="0">
                <a:latin typeface="+mn-ea"/>
              </a:rPr>
              <a:t>上。多副本方式具有以下优点：</a:t>
            </a:r>
            <a:endParaRPr lang="en-US" altLang="zh-CN" dirty="0"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 加快数据传输速度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 容易检查数据错误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  保证数据可靠性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CDF3F7-4C9E-457E-AD4D-02EE111CAA93}"/>
              </a:ext>
            </a:extLst>
          </p:cNvPr>
          <p:cNvSpPr txBox="1"/>
          <p:nvPr/>
        </p:nvSpPr>
        <p:spPr>
          <a:xfrm>
            <a:off x="8780574" y="2433419"/>
            <a:ext cx="567784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100" kern="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yellow</a:t>
            </a:r>
            <a:endParaRPr lang="zh-CN" altLang="en-US" sz="1100" kern="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60942" y="1801551"/>
            <a:ext cx="5035058" cy="3875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2"/>
            </a:pPr>
            <a:r>
              <a:rPr lang="zh-CN" altLang="en-US" sz="2200" dirty="0">
                <a:latin typeface="+mn-ea"/>
              </a:rPr>
              <a:t>数据存取策略</a:t>
            </a:r>
            <a:r>
              <a:rPr lang="en-US" altLang="zh-CN" sz="2200" dirty="0">
                <a:latin typeface="+mn-ea"/>
              </a:rPr>
              <a:t> -- </a:t>
            </a:r>
            <a:r>
              <a:rPr lang="zh-CN" altLang="en-US" sz="2200" dirty="0">
                <a:latin typeface="+mn-ea"/>
              </a:rPr>
              <a:t>存放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第一个副本：放置在上传文件的数据节点；如果是集群外提交，则随机挑选一台磁盘不太满、</a:t>
            </a:r>
            <a:r>
              <a:rPr lang="en-US" altLang="zh-CN" dirty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不太忙的节点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第二个副本：放置在与第一个副本不同的机架的节点上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第三个副本：与第一个副本相同机架的其他节点上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更多副本：随机节点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2C23B4-F414-4CA2-9E54-1DBA41994722}"/>
              </a:ext>
            </a:extLst>
          </p:cNvPr>
          <p:cNvSpPr/>
          <p:nvPr/>
        </p:nvSpPr>
        <p:spPr>
          <a:xfrm>
            <a:off x="6607597" y="2538479"/>
            <a:ext cx="1196921" cy="82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9850A9-EE14-4B0C-8265-019977386C7B}"/>
              </a:ext>
            </a:extLst>
          </p:cNvPr>
          <p:cNvSpPr/>
          <p:nvPr/>
        </p:nvSpPr>
        <p:spPr>
          <a:xfrm>
            <a:off x="8151819" y="2883899"/>
            <a:ext cx="1001487" cy="828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44E944-4FB6-41F2-BD74-8D6958F5DF77}"/>
              </a:ext>
            </a:extLst>
          </p:cNvPr>
          <p:cNvSpPr/>
          <p:nvPr/>
        </p:nvSpPr>
        <p:spPr>
          <a:xfrm>
            <a:off x="8151818" y="3535455"/>
            <a:ext cx="1001487" cy="828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29C2FF-92EF-4607-995D-B1E99192AA24}"/>
              </a:ext>
            </a:extLst>
          </p:cNvPr>
          <p:cNvSpPr/>
          <p:nvPr/>
        </p:nvSpPr>
        <p:spPr>
          <a:xfrm>
            <a:off x="8154831" y="4187011"/>
            <a:ext cx="1001487" cy="828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D48CD3-CF1D-42B7-B981-4003336AD786}"/>
              </a:ext>
            </a:extLst>
          </p:cNvPr>
          <p:cNvSpPr/>
          <p:nvPr/>
        </p:nvSpPr>
        <p:spPr>
          <a:xfrm>
            <a:off x="6702352" y="2781299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DataNode1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38EC5B-86C5-436C-9973-5E32F32DEF51}"/>
              </a:ext>
            </a:extLst>
          </p:cNvPr>
          <p:cNvSpPr/>
          <p:nvPr/>
        </p:nvSpPr>
        <p:spPr>
          <a:xfrm>
            <a:off x="6702353" y="3485171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DataNode2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4753AFB-2F7B-4832-BDD2-DE165C03F446}"/>
              </a:ext>
            </a:extLst>
          </p:cNvPr>
          <p:cNvSpPr/>
          <p:nvPr/>
        </p:nvSpPr>
        <p:spPr>
          <a:xfrm>
            <a:off x="6702353" y="4147817"/>
            <a:ext cx="1007409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DataNode3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AA11602-63B3-4EF0-853C-946A26B9C910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 flipV="1">
            <a:off x="7709762" y="3195299"/>
            <a:ext cx="442057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E2745A6-86C0-4F4C-8BBC-331556A5BEBE}"/>
              </a:ext>
            </a:extLst>
          </p:cNvPr>
          <p:cNvCxnSpPr>
            <a:cxnSpLocks/>
            <a:stCxn id="14" idx="1"/>
            <a:endCxn id="18" idx="3"/>
          </p:cNvCxnSpPr>
          <p:nvPr/>
        </p:nvCxnSpPr>
        <p:spPr>
          <a:xfrm flipH="1" flipV="1">
            <a:off x="7709763" y="3899171"/>
            <a:ext cx="445068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8A9A763B-7DEC-43CC-9A4D-6B66440AD212}"/>
              </a:ext>
            </a:extLst>
          </p:cNvPr>
          <p:cNvSpPr/>
          <p:nvPr/>
        </p:nvSpPr>
        <p:spPr>
          <a:xfrm>
            <a:off x="9599772" y="2538479"/>
            <a:ext cx="1196921" cy="82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AC90151-C70B-48BF-A1A8-6310847F6EDE}"/>
              </a:ext>
            </a:extLst>
          </p:cNvPr>
          <p:cNvSpPr/>
          <p:nvPr/>
        </p:nvSpPr>
        <p:spPr>
          <a:xfrm>
            <a:off x="9694527" y="2781299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DataNode4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752D42A-E2A6-4B49-8E6B-A3A379FC98CB}"/>
              </a:ext>
            </a:extLst>
          </p:cNvPr>
          <p:cNvSpPr/>
          <p:nvPr/>
        </p:nvSpPr>
        <p:spPr>
          <a:xfrm>
            <a:off x="9694528" y="3485171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DataNode5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F25E293-8045-4A75-A2D7-C21D626A80BE}"/>
              </a:ext>
            </a:extLst>
          </p:cNvPr>
          <p:cNvSpPr/>
          <p:nvPr/>
        </p:nvSpPr>
        <p:spPr>
          <a:xfrm>
            <a:off x="9694528" y="4147817"/>
            <a:ext cx="1007409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DataNode6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4E868EB-C743-48AF-AEDF-0DA0BBDE62FE}"/>
              </a:ext>
            </a:extLst>
          </p:cNvPr>
          <p:cNvCxnSpPr>
            <a:cxnSpLocks/>
            <a:stCxn id="13" idx="3"/>
            <a:endCxn id="39" idx="1"/>
          </p:cNvCxnSpPr>
          <p:nvPr/>
        </p:nvCxnSpPr>
        <p:spPr>
          <a:xfrm flipV="1">
            <a:off x="9153305" y="3195299"/>
            <a:ext cx="541222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9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59502" y="1819889"/>
            <a:ext cx="9533919" cy="3652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2"/>
            </a:pPr>
            <a:r>
              <a:rPr lang="zh-CN" altLang="en-US" sz="2200" dirty="0">
                <a:latin typeface="+mn-ea"/>
              </a:rPr>
              <a:t>数据存取策略</a:t>
            </a:r>
            <a:r>
              <a:rPr lang="en-US" altLang="zh-CN" sz="2200" dirty="0">
                <a:latin typeface="+mn-ea"/>
              </a:rPr>
              <a:t> -- </a:t>
            </a:r>
            <a:r>
              <a:rPr lang="zh-CN" altLang="en-US" sz="2200" dirty="0">
                <a:latin typeface="+mn-ea"/>
              </a:rPr>
              <a:t>读取</a:t>
            </a:r>
            <a:endParaRPr lang="en-US" altLang="zh-CN" sz="2200" dirty="0">
              <a:latin typeface="+mn-ea"/>
            </a:endParaRPr>
          </a:p>
          <a:p>
            <a:pPr marL="457200" indent="-457200">
              <a:lnSpc>
                <a:spcPts val="1540"/>
              </a:lnSpc>
              <a:buFont typeface="+mj-lt"/>
              <a:buAutoNum type="alphaLcParenR" startAt="2"/>
            </a:pPr>
            <a:endParaRPr lang="zh-CN" altLang="en-US" sz="2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提供了一个</a:t>
            </a:r>
            <a:r>
              <a:rPr lang="en-US" altLang="zh-CN" dirty="0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可以确定一个数据节点所属的机架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，客户端也可以调用</a:t>
            </a:r>
            <a:r>
              <a:rPr lang="en-US" altLang="zh-CN" dirty="0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获取自己所属的机架</a:t>
            </a:r>
            <a:r>
              <a:rPr lang="en-US" altLang="zh-CN" dirty="0">
                <a:latin typeface="+mn-ea"/>
              </a:rPr>
              <a:t>ID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当客户端读取数据时，从名称节点获得数据块不同副本的存放位置列表，列表中包含了副本所在的数据节点，可以调用</a:t>
            </a:r>
            <a:r>
              <a:rPr lang="en-US" altLang="zh-CN" dirty="0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来确定客户端和这些数据节点所属的机架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，当发现某个数据块副本对应的机架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和客户端对应的机架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相同时，就优先选择该副本读取数据，如果没有发现，就随机选择一个副本读取数据</a:t>
            </a:r>
          </a:p>
        </p:txBody>
      </p:sp>
    </p:spTree>
    <p:extLst>
      <p:ext uri="{BB962C8B-B14F-4D97-AF65-F5344CB8AC3E}">
        <p14:creationId xmlns:p14="http://schemas.microsoft.com/office/powerpoint/2010/main" val="32185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59502" y="1759406"/>
            <a:ext cx="9168580" cy="13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3"/>
            </a:pPr>
            <a:r>
              <a:rPr lang="zh-CN" altLang="en-US" sz="2200" dirty="0">
                <a:latin typeface="+mn-ea"/>
              </a:rPr>
              <a:t>数据错误和恢复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具有较高的容错性，可以兼容廉价的硬件，主要包括以下几种情形：名称节点出错、数据节点出错和数据出错。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15B5F7-B01D-4CB0-B7DE-782870D9395A}"/>
              </a:ext>
            </a:extLst>
          </p:cNvPr>
          <p:cNvSpPr/>
          <p:nvPr/>
        </p:nvSpPr>
        <p:spPr>
          <a:xfrm>
            <a:off x="8078771" y="3226417"/>
            <a:ext cx="2757842" cy="2835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数据出错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网络传输和磁盘错误等因素，都会造成数据错误。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客户端在读取到数据后，会采用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</a:rPr>
              <a:t>md5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</a:rPr>
              <a:t>sha1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对数据块进行校验，以确定读取到正确的数据。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57309B-8723-4D96-96FF-7D637E69FE5E}"/>
              </a:ext>
            </a:extLst>
          </p:cNvPr>
          <p:cNvSpPr/>
          <p:nvPr/>
        </p:nvSpPr>
        <p:spPr>
          <a:xfrm>
            <a:off x="4878371" y="3243457"/>
            <a:ext cx="2949386" cy="2835441"/>
          </a:xfrm>
          <a:prstGeom prst="rect">
            <a:avLst/>
          </a:prstGeom>
          <a:solidFill>
            <a:srgbClr val="DF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数据节点出错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当数据节点发生故障时，名称节点无法收到一些数据节点心跳信息，会标记为“宕机” 。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名称节点会定期检查这种情况，一旦发现某数据块的副本数量小于冗余因子，会启动数据冗余复制，生成新副本。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D5FF99-1E3A-432C-AD85-132AD94FA4BD}"/>
              </a:ext>
            </a:extLst>
          </p:cNvPr>
          <p:cNvSpPr/>
          <p:nvPr/>
        </p:nvSpPr>
        <p:spPr>
          <a:xfrm>
            <a:off x="1583703" y="3260499"/>
            <a:ext cx="2949386" cy="2818400"/>
          </a:xfrm>
          <a:prstGeom prst="rect">
            <a:avLst/>
          </a:prstGeom>
          <a:solidFill>
            <a:srgbClr val="E3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名称节点出错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名称节点保存所有元数据信息，其中，最核心是</a:t>
            </a:r>
            <a:r>
              <a:rPr lang="en-US" altLang="zh-CN" sz="1400" dirty="0" err="1">
                <a:solidFill>
                  <a:schemeClr val="tx1"/>
                </a:solidFill>
                <a:latin typeface="+mn-ea"/>
              </a:rPr>
              <a:t>FsImage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和</a:t>
            </a:r>
            <a:r>
              <a:rPr lang="en-US" altLang="zh-CN" sz="1400" dirty="0" err="1">
                <a:solidFill>
                  <a:schemeClr val="tx1"/>
                </a:solidFill>
                <a:latin typeface="+mn-ea"/>
              </a:rPr>
              <a:t>Editlog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，如果这两个文件发生损坏，整个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HDFS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实例将失效。</a:t>
            </a:r>
            <a:endParaRPr lang="en-US" altLang="zh-CN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HDFS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设置备份机制，核心文件同步复制到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Secondary NameNode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上。</a:t>
            </a:r>
          </a:p>
        </p:txBody>
      </p:sp>
    </p:spTree>
    <p:extLst>
      <p:ext uri="{BB962C8B-B14F-4D97-AF65-F5344CB8AC3E}">
        <p14:creationId xmlns:p14="http://schemas.microsoft.com/office/powerpoint/2010/main" val="24206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rgbClr val="E3F6F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614709" y="-154057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E3F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5036491" y="3722276"/>
            <a:ext cx="4658256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475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1105424" y="1935473"/>
            <a:ext cx="4861744" cy="350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/>
              <a:t>Hadoop</a:t>
            </a:r>
            <a:r>
              <a:rPr lang="zh-CN" altLang="en-US" sz="2400" dirty="0"/>
              <a:t>缺点</a:t>
            </a:r>
            <a:endParaRPr lang="zh-CN" alt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表达能力有限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磁盘</a:t>
            </a:r>
            <a:r>
              <a:rPr lang="en-US" altLang="zh-CN" dirty="0"/>
              <a:t>IO</a:t>
            </a:r>
            <a:r>
              <a:rPr lang="zh-CN" altLang="en-US" dirty="0"/>
              <a:t>开销大，任务之间的衔接也涉及</a:t>
            </a:r>
            <a:r>
              <a:rPr lang="en-US" altLang="zh-CN" dirty="0"/>
              <a:t>IO</a:t>
            </a:r>
            <a:r>
              <a:rPr lang="zh-CN" altLang="en-US" dirty="0"/>
              <a:t>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延迟高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在前一个任务执行完成之前，其他任务就无法开始，难以胜任复杂、多阶段的计算任务 </a:t>
            </a:r>
          </a:p>
        </p:txBody>
      </p:sp>
    </p:spTree>
    <p:extLst>
      <p:ext uri="{BB962C8B-B14F-4D97-AF65-F5344CB8AC3E}">
        <p14:creationId xmlns:p14="http://schemas.microsoft.com/office/powerpoint/2010/main" val="77794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1105423" y="1935473"/>
            <a:ext cx="5451019" cy="333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Hadoop</a:t>
            </a:r>
            <a:r>
              <a:rPr lang="zh-CN" altLang="en-US" sz="2400" dirty="0">
                <a:latin typeface="+mn-ea"/>
              </a:rPr>
              <a:t>缺点</a:t>
            </a:r>
            <a:endParaRPr lang="zh-CN" altLang="en-US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表达能力有限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磁盘</a:t>
            </a:r>
            <a:r>
              <a:rPr lang="en-US" altLang="zh-CN" dirty="0">
                <a:latin typeface="+mn-ea"/>
              </a:rPr>
              <a:t>IO</a:t>
            </a:r>
            <a:r>
              <a:rPr lang="zh-CN" altLang="en-US" dirty="0">
                <a:latin typeface="+mn-ea"/>
              </a:rPr>
              <a:t>开销大，任务之间衔接涉及</a:t>
            </a:r>
            <a:r>
              <a:rPr lang="en-US" altLang="zh-CN" dirty="0">
                <a:latin typeface="+mn-ea"/>
              </a:rPr>
              <a:t>IO</a:t>
            </a:r>
            <a:r>
              <a:rPr lang="zh-CN" altLang="en-US" dirty="0">
                <a:latin typeface="+mn-ea"/>
              </a:rPr>
              <a:t>开销，延迟高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在前一个任务执行完成之前，其他任务就无法开始，难以胜任复杂、多阶段计算任务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FF2F69-269E-45EA-A001-D161347DE6C2}"/>
              </a:ext>
            </a:extLst>
          </p:cNvPr>
          <p:cNvSpPr/>
          <p:nvPr/>
        </p:nvSpPr>
        <p:spPr>
          <a:xfrm>
            <a:off x="5997934" y="1773683"/>
            <a:ext cx="5527316" cy="388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Spark</a:t>
            </a:r>
            <a:r>
              <a:rPr lang="zh-CN" altLang="en-US" sz="2400" dirty="0">
                <a:latin typeface="+mn-ea"/>
              </a:rPr>
              <a:t>优点</a:t>
            </a:r>
            <a:endParaRPr lang="zh-CN" altLang="en-US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Spark</a:t>
            </a:r>
            <a:r>
              <a:rPr lang="zh-CN" altLang="en-US" dirty="0">
                <a:latin typeface="+mn-ea"/>
              </a:rPr>
              <a:t>编程灵活。计算模式不局限</a:t>
            </a:r>
            <a:r>
              <a:rPr lang="en-US" altLang="zh-CN" dirty="0">
                <a:latin typeface="+mn-ea"/>
              </a:rPr>
              <a:t>Map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Reduce</a:t>
            </a:r>
            <a:r>
              <a:rPr lang="zh-CN" altLang="en-US" dirty="0">
                <a:latin typeface="+mn-ea"/>
              </a:rPr>
              <a:t>操作，提供了多种数据集操作类型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Spark</a:t>
            </a:r>
            <a:r>
              <a:rPr lang="zh-CN" altLang="en-US" dirty="0">
                <a:latin typeface="+mn-ea"/>
              </a:rPr>
              <a:t>提供内存计算。可将中间结果放到内存中，对于迭代运算效率更高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DAG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的任务调度。要优于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Hadoop MapReduce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的迭代执行机制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938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1.1.2  Hadoop</a:t>
            </a:r>
            <a:r>
              <a:rPr lang="zh-CN" altLang="en-US" dirty="0"/>
              <a:t>特性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16D9DC-9690-4093-9F55-1CFA83F4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673" y="2587373"/>
            <a:ext cx="5052796" cy="3744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A1B1F7A-74E5-4504-9D9D-7D57BF0CF657}"/>
              </a:ext>
            </a:extLst>
          </p:cNvPr>
          <p:cNvSpPr/>
          <p:nvPr/>
        </p:nvSpPr>
        <p:spPr>
          <a:xfrm>
            <a:off x="1169166" y="1832521"/>
            <a:ext cx="901830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是一个能够对大量数据进行分布式处理的软件框架，并且是以一种可靠、高效、可伸缩的方式进行处理的，它具有高效性，成本低，开源等特性。</a:t>
            </a:r>
          </a:p>
        </p:txBody>
      </p:sp>
    </p:spTree>
    <p:extLst>
      <p:ext uri="{BB962C8B-B14F-4D97-AF65-F5344CB8AC3E}">
        <p14:creationId xmlns:p14="http://schemas.microsoft.com/office/powerpoint/2010/main" val="21811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3652255" y="1974222"/>
            <a:ext cx="4619305" cy="4996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的执行流程对比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圆柱体 11">
            <a:extLst>
              <a:ext uri="{FF2B5EF4-FFF2-40B4-BE49-F238E27FC236}">
                <a16:creationId xmlns:a16="http://schemas.microsoft.com/office/drawing/2014/main" id="{8AE7EA13-B402-45B1-97C2-3002EE6EB5CD}"/>
              </a:ext>
            </a:extLst>
          </p:cNvPr>
          <p:cNvSpPr/>
          <p:nvPr/>
        </p:nvSpPr>
        <p:spPr>
          <a:xfrm>
            <a:off x="1455942" y="3211406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9E0F96C-15A5-4C4E-AE97-729B0A6DD190}"/>
              </a:ext>
            </a:extLst>
          </p:cNvPr>
          <p:cNvCxnSpPr>
            <a:cxnSpLocks/>
          </p:cNvCxnSpPr>
          <p:nvPr/>
        </p:nvCxnSpPr>
        <p:spPr>
          <a:xfrm>
            <a:off x="1985342" y="3501455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9F7F6B1-85F6-4CB2-8BD7-A7DEA9483E15}"/>
              </a:ext>
            </a:extLst>
          </p:cNvPr>
          <p:cNvSpPr/>
          <p:nvPr/>
        </p:nvSpPr>
        <p:spPr>
          <a:xfrm>
            <a:off x="2578220" y="4052729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FE463B-5EC7-4AFE-8240-02083AEDE488}"/>
              </a:ext>
            </a:extLst>
          </p:cNvPr>
          <p:cNvSpPr txBox="1"/>
          <p:nvPr/>
        </p:nvSpPr>
        <p:spPr>
          <a:xfrm>
            <a:off x="1925496" y="3044920"/>
            <a:ext cx="590225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980E352-06B1-4F7F-941B-09AC9E9B5F4B}"/>
              </a:ext>
            </a:extLst>
          </p:cNvPr>
          <p:cNvCxnSpPr>
            <a:cxnSpLocks/>
          </p:cNvCxnSpPr>
          <p:nvPr/>
        </p:nvCxnSpPr>
        <p:spPr>
          <a:xfrm>
            <a:off x="3111045" y="3483323"/>
            <a:ext cx="51606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A3B2CDD-7FA3-4A60-8996-89D822265633}"/>
              </a:ext>
            </a:extLst>
          </p:cNvPr>
          <p:cNvSpPr txBox="1"/>
          <p:nvPr/>
        </p:nvSpPr>
        <p:spPr>
          <a:xfrm>
            <a:off x="3044699" y="3021379"/>
            <a:ext cx="590226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写入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圆柱体 28">
            <a:extLst>
              <a:ext uri="{FF2B5EF4-FFF2-40B4-BE49-F238E27FC236}">
                <a16:creationId xmlns:a16="http://schemas.microsoft.com/office/drawing/2014/main" id="{30CD2BD9-6263-4D03-B12F-6E8C47BC8D6A}"/>
              </a:ext>
            </a:extLst>
          </p:cNvPr>
          <p:cNvSpPr/>
          <p:nvPr/>
        </p:nvSpPr>
        <p:spPr>
          <a:xfrm>
            <a:off x="3642962" y="3201941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柱体 35">
            <a:extLst>
              <a:ext uri="{FF2B5EF4-FFF2-40B4-BE49-F238E27FC236}">
                <a16:creationId xmlns:a16="http://schemas.microsoft.com/office/drawing/2014/main" id="{DAC44B7E-E41B-49B0-8F90-D97A6BCB3879}"/>
              </a:ext>
            </a:extLst>
          </p:cNvPr>
          <p:cNvSpPr/>
          <p:nvPr/>
        </p:nvSpPr>
        <p:spPr>
          <a:xfrm>
            <a:off x="1455942" y="4559630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C9B924-43D0-4B7B-83EF-7C9778D793B7}"/>
              </a:ext>
            </a:extLst>
          </p:cNvPr>
          <p:cNvSpPr/>
          <p:nvPr/>
        </p:nvSpPr>
        <p:spPr>
          <a:xfrm>
            <a:off x="2571232" y="4662083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FA71356-0F28-4765-AED7-074971ED9184}"/>
              </a:ext>
            </a:extLst>
          </p:cNvPr>
          <p:cNvSpPr/>
          <p:nvPr/>
        </p:nvSpPr>
        <p:spPr>
          <a:xfrm>
            <a:off x="2491089" y="3308136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DBD5344-B410-45DA-87B8-D5727366DE8C}"/>
              </a:ext>
            </a:extLst>
          </p:cNvPr>
          <p:cNvCxnSpPr>
            <a:cxnSpLocks/>
            <a:stCxn id="36" idx="4"/>
            <a:endCxn id="16" idx="1"/>
          </p:cNvCxnSpPr>
          <p:nvPr/>
        </p:nvCxnSpPr>
        <p:spPr>
          <a:xfrm flipV="1">
            <a:off x="1951298" y="4216803"/>
            <a:ext cx="626922" cy="59987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E93883A-D822-4175-A27B-A8B029EBC6EF}"/>
              </a:ext>
            </a:extLst>
          </p:cNvPr>
          <p:cNvCxnSpPr>
            <a:cxnSpLocks/>
            <a:stCxn id="36" idx="4"/>
            <a:endCxn id="41" idx="1"/>
          </p:cNvCxnSpPr>
          <p:nvPr/>
        </p:nvCxnSpPr>
        <p:spPr>
          <a:xfrm>
            <a:off x="1951298" y="4816675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CF23947-56CB-4FD5-962B-79B561590877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1951298" y="4816675"/>
            <a:ext cx="612017" cy="5382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F7740AB0-390E-47D8-8807-352A8BA6D5A1}"/>
              </a:ext>
            </a:extLst>
          </p:cNvPr>
          <p:cNvSpPr/>
          <p:nvPr/>
        </p:nvSpPr>
        <p:spPr>
          <a:xfrm>
            <a:off x="2602909" y="5050873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16FA1BF-7692-4C29-B1BE-272CA665052F}"/>
              </a:ext>
            </a:extLst>
          </p:cNvPr>
          <p:cNvCxnSpPr>
            <a:cxnSpLocks/>
          </p:cNvCxnSpPr>
          <p:nvPr/>
        </p:nvCxnSpPr>
        <p:spPr>
          <a:xfrm>
            <a:off x="3232515" y="4216803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8ECE5C7-09FF-48AC-A73A-958B987D203F}"/>
              </a:ext>
            </a:extLst>
          </p:cNvPr>
          <p:cNvCxnSpPr>
            <a:cxnSpLocks/>
          </p:cNvCxnSpPr>
          <p:nvPr/>
        </p:nvCxnSpPr>
        <p:spPr>
          <a:xfrm>
            <a:off x="3232515" y="4801535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对角圆角 56">
            <a:extLst>
              <a:ext uri="{FF2B5EF4-FFF2-40B4-BE49-F238E27FC236}">
                <a16:creationId xmlns:a16="http://schemas.microsoft.com/office/drawing/2014/main" id="{657AA0E7-F615-4651-911F-946488BC233F}"/>
              </a:ext>
            </a:extLst>
          </p:cNvPr>
          <p:cNvSpPr/>
          <p:nvPr/>
        </p:nvSpPr>
        <p:spPr>
          <a:xfrm>
            <a:off x="3951926" y="3974349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: 对角圆角 57">
            <a:extLst>
              <a:ext uri="{FF2B5EF4-FFF2-40B4-BE49-F238E27FC236}">
                <a16:creationId xmlns:a16="http://schemas.microsoft.com/office/drawing/2014/main" id="{2ABE01F2-D9DD-4341-843A-A1B0EA2FCC5F}"/>
              </a:ext>
            </a:extLst>
          </p:cNvPr>
          <p:cNvSpPr/>
          <p:nvPr/>
        </p:nvSpPr>
        <p:spPr>
          <a:xfrm>
            <a:off x="3951926" y="4561952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7A52638-9D5D-446C-A446-70A854667907}"/>
              </a:ext>
            </a:extLst>
          </p:cNvPr>
          <p:cNvSpPr/>
          <p:nvPr/>
        </p:nvSpPr>
        <p:spPr>
          <a:xfrm>
            <a:off x="3870421" y="4098914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EB3DBD5-16FC-4ECE-A707-956041FB55FC}"/>
              </a:ext>
            </a:extLst>
          </p:cNvPr>
          <p:cNvSpPr/>
          <p:nvPr/>
        </p:nvSpPr>
        <p:spPr>
          <a:xfrm>
            <a:off x="3852449" y="4701066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3FD205F-E432-4993-AA3D-5019707842E8}"/>
              </a:ext>
            </a:extLst>
          </p:cNvPr>
          <p:cNvCxnSpPr>
            <a:cxnSpLocks/>
          </p:cNvCxnSpPr>
          <p:nvPr/>
        </p:nvCxnSpPr>
        <p:spPr>
          <a:xfrm>
            <a:off x="4172362" y="3458407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1331A527-D472-41C4-8502-06AF59E0C18F}"/>
              </a:ext>
            </a:extLst>
          </p:cNvPr>
          <p:cNvSpPr txBox="1"/>
          <p:nvPr/>
        </p:nvSpPr>
        <p:spPr>
          <a:xfrm>
            <a:off x="4112516" y="3001872"/>
            <a:ext cx="590225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B2F4DF8-B922-481A-BA82-3A51B598A3A9}"/>
              </a:ext>
            </a:extLst>
          </p:cNvPr>
          <p:cNvSpPr/>
          <p:nvPr/>
        </p:nvSpPr>
        <p:spPr>
          <a:xfrm>
            <a:off x="4678109" y="3265088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EEEF361D-864D-4F40-B83B-2F5020AC6A0E}"/>
              </a:ext>
            </a:extLst>
          </p:cNvPr>
          <p:cNvCxnSpPr>
            <a:cxnSpLocks/>
          </p:cNvCxnSpPr>
          <p:nvPr/>
        </p:nvCxnSpPr>
        <p:spPr>
          <a:xfrm flipV="1">
            <a:off x="5326589" y="3418591"/>
            <a:ext cx="462977" cy="729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AA0F512C-0AD1-4580-8BE6-34FA60A44FEB}"/>
              </a:ext>
            </a:extLst>
          </p:cNvPr>
          <p:cNvSpPr/>
          <p:nvPr/>
        </p:nvSpPr>
        <p:spPr>
          <a:xfrm>
            <a:off x="5328230" y="2960163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CEEDFB7-DA3E-4CC7-91E6-32A28E01B801}"/>
              </a:ext>
            </a:extLst>
          </p:cNvPr>
          <p:cNvSpPr txBox="1"/>
          <p:nvPr/>
        </p:nvSpPr>
        <p:spPr>
          <a:xfrm>
            <a:off x="1997545" y="5558247"/>
            <a:ext cx="3089874" cy="22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(a) Hadoop MapReduce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执行过程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圆柱体 74">
            <a:extLst>
              <a:ext uri="{FF2B5EF4-FFF2-40B4-BE49-F238E27FC236}">
                <a16:creationId xmlns:a16="http://schemas.microsoft.com/office/drawing/2014/main" id="{570A0A2A-A647-4ED4-A0B6-D01F6BFA98CE}"/>
              </a:ext>
            </a:extLst>
          </p:cNvPr>
          <p:cNvSpPr/>
          <p:nvPr/>
        </p:nvSpPr>
        <p:spPr>
          <a:xfrm>
            <a:off x="6210437" y="3176354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9C85C201-5EB6-45B6-BF0C-5AF638C96DFE}"/>
              </a:ext>
            </a:extLst>
          </p:cNvPr>
          <p:cNvCxnSpPr>
            <a:cxnSpLocks/>
          </p:cNvCxnSpPr>
          <p:nvPr/>
        </p:nvCxnSpPr>
        <p:spPr>
          <a:xfrm>
            <a:off x="6739837" y="3466403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8A8A7C8F-E1AC-4A06-967F-E40C5EEE0E48}"/>
              </a:ext>
            </a:extLst>
          </p:cNvPr>
          <p:cNvSpPr/>
          <p:nvPr/>
        </p:nvSpPr>
        <p:spPr>
          <a:xfrm>
            <a:off x="8340200" y="4056083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A580B8E-B0AC-426D-AD69-148953B9A4E3}"/>
              </a:ext>
            </a:extLst>
          </p:cNvPr>
          <p:cNvSpPr txBox="1"/>
          <p:nvPr/>
        </p:nvSpPr>
        <p:spPr>
          <a:xfrm>
            <a:off x="6705793" y="2925111"/>
            <a:ext cx="502061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8EDE695-30E7-466C-990B-65A3C7A3E78F}"/>
              </a:ext>
            </a:extLst>
          </p:cNvPr>
          <p:cNvCxnSpPr>
            <a:cxnSpLocks/>
          </p:cNvCxnSpPr>
          <p:nvPr/>
        </p:nvCxnSpPr>
        <p:spPr>
          <a:xfrm>
            <a:off x="7865540" y="3448271"/>
            <a:ext cx="51606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1648B64-65E9-41BB-9D59-5F74DE501892}"/>
              </a:ext>
            </a:extLst>
          </p:cNvPr>
          <p:cNvSpPr txBox="1"/>
          <p:nvPr/>
        </p:nvSpPr>
        <p:spPr>
          <a:xfrm>
            <a:off x="7768531" y="2789753"/>
            <a:ext cx="671236" cy="63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写入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圆柱体 81">
            <a:extLst>
              <a:ext uri="{FF2B5EF4-FFF2-40B4-BE49-F238E27FC236}">
                <a16:creationId xmlns:a16="http://schemas.microsoft.com/office/drawing/2014/main" id="{77082457-0C23-4456-AA8F-914260CE4989}"/>
              </a:ext>
            </a:extLst>
          </p:cNvPr>
          <p:cNvSpPr/>
          <p:nvPr/>
        </p:nvSpPr>
        <p:spPr>
          <a:xfrm>
            <a:off x="6170137" y="4544920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D3F6ED6-94C8-4102-BD9C-9A56714B2BC0}"/>
              </a:ext>
            </a:extLst>
          </p:cNvPr>
          <p:cNvSpPr/>
          <p:nvPr/>
        </p:nvSpPr>
        <p:spPr>
          <a:xfrm>
            <a:off x="8333212" y="4665437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0C83614-6EBA-47C1-B57A-CCF2D9A8C8A4}"/>
              </a:ext>
            </a:extLst>
          </p:cNvPr>
          <p:cNvSpPr/>
          <p:nvPr/>
        </p:nvSpPr>
        <p:spPr>
          <a:xfrm>
            <a:off x="7245584" y="3273084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21E9EAAF-BDC8-4041-A3B2-5F099D544282}"/>
              </a:ext>
            </a:extLst>
          </p:cNvPr>
          <p:cNvCxnSpPr>
            <a:cxnSpLocks/>
            <a:stCxn id="112" idx="3"/>
            <a:endCxn id="77" idx="1"/>
          </p:cNvCxnSpPr>
          <p:nvPr/>
        </p:nvCxnSpPr>
        <p:spPr>
          <a:xfrm flipV="1">
            <a:off x="7619025" y="4220157"/>
            <a:ext cx="721175" cy="61613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BA9CD44-E109-49EF-99D5-C0B83AB1A81C}"/>
              </a:ext>
            </a:extLst>
          </p:cNvPr>
          <p:cNvCxnSpPr>
            <a:cxnSpLocks/>
          </p:cNvCxnSpPr>
          <p:nvPr/>
        </p:nvCxnSpPr>
        <p:spPr>
          <a:xfrm>
            <a:off x="6695182" y="4829022"/>
            <a:ext cx="39458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0358AD8-25F8-4613-9835-38801493BD5D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7619025" y="4836287"/>
            <a:ext cx="721175" cy="55723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E8244095-9D32-456C-9EBE-D87CBA05CD8C}"/>
              </a:ext>
            </a:extLst>
          </p:cNvPr>
          <p:cNvSpPr/>
          <p:nvPr/>
        </p:nvSpPr>
        <p:spPr>
          <a:xfrm>
            <a:off x="8364889" y="5054227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4BC6AABC-5BD1-430B-A909-530B97D5D81F}"/>
              </a:ext>
            </a:extLst>
          </p:cNvPr>
          <p:cNvCxnSpPr>
            <a:cxnSpLocks/>
          </p:cNvCxnSpPr>
          <p:nvPr/>
        </p:nvCxnSpPr>
        <p:spPr>
          <a:xfrm>
            <a:off x="8994495" y="4220157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AA0C9F24-D8FB-494A-956C-149C90D51D38}"/>
              </a:ext>
            </a:extLst>
          </p:cNvPr>
          <p:cNvCxnSpPr>
            <a:cxnSpLocks/>
          </p:cNvCxnSpPr>
          <p:nvPr/>
        </p:nvCxnSpPr>
        <p:spPr>
          <a:xfrm>
            <a:off x="8994495" y="4804889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: 对角圆角 90">
            <a:extLst>
              <a:ext uri="{FF2B5EF4-FFF2-40B4-BE49-F238E27FC236}">
                <a16:creationId xmlns:a16="http://schemas.microsoft.com/office/drawing/2014/main" id="{15BD4CCC-B2F7-40DD-80F3-2004E5CFE08E}"/>
              </a:ext>
            </a:extLst>
          </p:cNvPr>
          <p:cNvSpPr/>
          <p:nvPr/>
        </p:nvSpPr>
        <p:spPr>
          <a:xfrm>
            <a:off x="9713906" y="3977703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: 对角圆角 91">
            <a:extLst>
              <a:ext uri="{FF2B5EF4-FFF2-40B4-BE49-F238E27FC236}">
                <a16:creationId xmlns:a16="http://schemas.microsoft.com/office/drawing/2014/main" id="{9124DE21-8EA6-4A75-9727-0565FB8207E5}"/>
              </a:ext>
            </a:extLst>
          </p:cNvPr>
          <p:cNvSpPr/>
          <p:nvPr/>
        </p:nvSpPr>
        <p:spPr>
          <a:xfrm>
            <a:off x="9713906" y="4565306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93C4DA0-118B-4AF9-93C7-936C87CBF72A}"/>
              </a:ext>
            </a:extLst>
          </p:cNvPr>
          <p:cNvSpPr/>
          <p:nvPr/>
        </p:nvSpPr>
        <p:spPr>
          <a:xfrm>
            <a:off x="9632401" y="4102268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39F0FA7-E451-4B77-925A-9F970A4C2EE4}"/>
              </a:ext>
            </a:extLst>
          </p:cNvPr>
          <p:cNvSpPr/>
          <p:nvPr/>
        </p:nvSpPr>
        <p:spPr>
          <a:xfrm>
            <a:off x="9614429" y="4704420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E0816A5C-6C08-4B6E-8707-1A4228E1E435}"/>
              </a:ext>
            </a:extLst>
          </p:cNvPr>
          <p:cNvCxnSpPr>
            <a:cxnSpLocks/>
          </p:cNvCxnSpPr>
          <p:nvPr/>
        </p:nvCxnSpPr>
        <p:spPr>
          <a:xfrm>
            <a:off x="8926857" y="3423355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07548CBB-062C-4A1F-ADDC-4D0C5E2ED417}"/>
              </a:ext>
            </a:extLst>
          </p:cNvPr>
          <p:cNvSpPr txBox="1"/>
          <p:nvPr/>
        </p:nvSpPr>
        <p:spPr>
          <a:xfrm>
            <a:off x="8895484" y="2771854"/>
            <a:ext cx="492443" cy="63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77EDC46-CDDB-4288-8C84-22DCA5FAEA01}"/>
              </a:ext>
            </a:extLst>
          </p:cNvPr>
          <p:cNvSpPr/>
          <p:nvPr/>
        </p:nvSpPr>
        <p:spPr>
          <a:xfrm>
            <a:off x="9432604" y="3230036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D2BF765-2971-4163-91ED-60DA1FE436FD}"/>
              </a:ext>
            </a:extLst>
          </p:cNvPr>
          <p:cNvCxnSpPr>
            <a:cxnSpLocks/>
          </p:cNvCxnSpPr>
          <p:nvPr/>
        </p:nvCxnSpPr>
        <p:spPr>
          <a:xfrm flipV="1">
            <a:off x="10081084" y="3383539"/>
            <a:ext cx="462977" cy="729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FEA148F0-E67E-4042-94DB-9BDB0EB72A80}"/>
              </a:ext>
            </a:extLst>
          </p:cNvPr>
          <p:cNvSpPr/>
          <p:nvPr/>
        </p:nvSpPr>
        <p:spPr>
          <a:xfrm>
            <a:off x="10082725" y="2925111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5B6997D-A8AF-431C-B06E-B370DC993D89}"/>
              </a:ext>
            </a:extLst>
          </p:cNvPr>
          <p:cNvSpPr txBox="1"/>
          <p:nvPr/>
        </p:nvSpPr>
        <p:spPr>
          <a:xfrm>
            <a:off x="7011801" y="5472481"/>
            <a:ext cx="3089874" cy="22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(b) Spark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执行过程（</a:t>
            </a: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中间结果存取内存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B54713B7-E316-421F-B67E-2C6B82CAC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3" t="13937" r="4222" b="21977"/>
          <a:stretch/>
        </p:blipFill>
        <p:spPr>
          <a:xfrm>
            <a:off x="8407423" y="3133790"/>
            <a:ext cx="516060" cy="540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BB321F14-9837-4373-B0EE-7CA2AA5FC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3" t="13937" r="4222" b="21977"/>
          <a:stretch/>
        </p:blipFill>
        <p:spPr>
          <a:xfrm>
            <a:off x="7102965" y="4566287"/>
            <a:ext cx="516060" cy="540000"/>
          </a:xfrm>
          <a:prstGeom prst="rect">
            <a:avLst/>
          </a:prstGeom>
        </p:spPr>
      </p:pic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4149CFC9-12F1-449C-8282-E950830E4244}"/>
              </a:ext>
            </a:extLst>
          </p:cNvPr>
          <p:cNvCxnSpPr>
            <a:cxnSpLocks/>
            <a:stCxn id="112" idx="3"/>
            <a:endCxn id="83" idx="1"/>
          </p:cNvCxnSpPr>
          <p:nvPr/>
        </p:nvCxnSpPr>
        <p:spPr>
          <a:xfrm flipV="1">
            <a:off x="7619025" y="4829511"/>
            <a:ext cx="714187" cy="677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48F354E2-A999-4F9F-BA35-E6DD96FFD9BC}"/>
              </a:ext>
            </a:extLst>
          </p:cNvPr>
          <p:cNvSpPr/>
          <p:nvPr/>
        </p:nvSpPr>
        <p:spPr>
          <a:xfrm>
            <a:off x="1201590" y="2918454"/>
            <a:ext cx="4676549" cy="297912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372E685-F704-4A8B-8D03-4F92C05493DF}"/>
              </a:ext>
            </a:extLst>
          </p:cNvPr>
          <p:cNvSpPr/>
          <p:nvPr/>
        </p:nvSpPr>
        <p:spPr>
          <a:xfrm>
            <a:off x="6097565" y="2925111"/>
            <a:ext cx="4652507" cy="297912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97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C0CC7E-939C-4394-A54E-E657CEA9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41" y="2155687"/>
            <a:ext cx="5309889" cy="3132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8CD0D1-5749-4F0D-8736-384163E1131B}"/>
              </a:ext>
            </a:extLst>
          </p:cNvPr>
          <p:cNvSpPr/>
          <p:nvPr/>
        </p:nvSpPr>
        <p:spPr>
          <a:xfrm>
            <a:off x="2599230" y="5553867"/>
            <a:ext cx="2416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+mn-ea"/>
              </a:rPr>
              <a:t>图</a:t>
            </a:r>
            <a:r>
              <a:rPr lang="en-US" altLang="zh-CN" sz="1400" dirty="0">
                <a:latin typeface="+mn-ea"/>
              </a:rPr>
              <a:t>4-1 Spark</a:t>
            </a:r>
            <a:r>
              <a:rPr lang="zh-CN" altLang="en-US" sz="1400" dirty="0">
                <a:latin typeface="+mn-ea"/>
              </a:rPr>
              <a:t>与</a:t>
            </a:r>
            <a:r>
              <a:rPr lang="en-US" altLang="zh-CN" sz="1400" dirty="0">
                <a:latin typeface="+mn-ea"/>
              </a:rPr>
              <a:t>Hadoop</a:t>
            </a:r>
            <a:r>
              <a:rPr lang="zh-CN" altLang="en-US" sz="1400" dirty="0">
                <a:latin typeface="+mn-ea"/>
              </a:rPr>
              <a:t>对比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58F9F0BF-2E8B-492E-883C-576B74A895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4063510"/>
              </p:ext>
            </p:extLst>
          </p:nvPr>
        </p:nvGraphicFramePr>
        <p:xfrm>
          <a:off x="6984133" y="2155687"/>
          <a:ext cx="3815826" cy="3055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4E24D55D-45D0-4F67-BE4D-8C69502777B5}"/>
              </a:ext>
            </a:extLst>
          </p:cNvPr>
          <p:cNvSpPr/>
          <p:nvPr/>
        </p:nvSpPr>
        <p:spPr>
          <a:xfrm>
            <a:off x="6703243" y="5533487"/>
            <a:ext cx="4128155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400" dirty="0">
                <a:latin typeface="Arial" panose="020B0604020202020204" pitchFamily="34" charset="0"/>
              </a:rPr>
              <a:t>图</a:t>
            </a:r>
            <a:r>
              <a:rPr lang="en-US" altLang="zh-CN" sz="1400" dirty="0">
                <a:latin typeface="Arial" panose="020B0604020202020204" pitchFamily="34" charset="0"/>
              </a:rPr>
              <a:t>4-2 Hadoop</a:t>
            </a:r>
            <a:r>
              <a:rPr lang="zh-CN" altLang="zh-CN" sz="1400" dirty="0">
                <a:latin typeface="Arial" panose="020B0604020202020204" pitchFamily="34" charset="0"/>
              </a:rPr>
              <a:t>与</a:t>
            </a:r>
            <a:r>
              <a:rPr lang="en-US" altLang="zh-CN" sz="1400" dirty="0">
                <a:latin typeface="Arial" panose="020B0604020202020204" pitchFamily="34" charset="0"/>
              </a:rPr>
              <a:t>Spark</a:t>
            </a:r>
            <a:r>
              <a:rPr lang="zh-CN" altLang="zh-CN" sz="1400" dirty="0">
                <a:latin typeface="Arial" panose="020B0604020202020204" pitchFamily="34" charset="0"/>
              </a:rPr>
              <a:t>执行逻辑回归的时间对比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F2E6D2-F39F-41E6-B58C-F006B2795177}"/>
              </a:ext>
            </a:extLst>
          </p:cNvPr>
          <p:cNvSpPr/>
          <p:nvPr/>
        </p:nvSpPr>
        <p:spPr>
          <a:xfrm>
            <a:off x="1154373" y="1939273"/>
            <a:ext cx="8330152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实际应用中，大数据三</a:t>
            </a:r>
            <a:r>
              <a:rPr lang="zh-CN" altLang="en-US" dirty="0">
                <a:latin typeface="Arial" panose="020B0604020202020204" pitchFamily="34" charset="0"/>
              </a:rPr>
              <a:t>种</a:t>
            </a:r>
            <a:r>
              <a:rPr lang="zh-CN" altLang="zh-CN" dirty="0">
                <a:latin typeface="Arial" panose="020B0604020202020204" pitchFamily="34" charset="0"/>
              </a:rPr>
              <a:t>类型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zh-CN" altLang="en-US" b="1" dirty="0">
                <a:latin typeface="Arial" panose="020B0604020202020204" pitchFamily="34" charset="0"/>
              </a:rPr>
              <a:t>批计算、流计算、交互式分析</a:t>
            </a:r>
            <a:r>
              <a:rPr lang="zh-CN" altLang="en-US" dirty="0">
                <a:latin typeface="Arial" panose="020B0604020202020204" pitchFamily="34" charset="0"/>
              </a:rPr>
              <a:t>数据处理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2C9D28-8288-41F6-8C4E-EFC05A8C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33" y="2625692"/>
            <a:ext cx="5885844" cy="273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53291C-23AE-424B-B2F5-8DDF21E50E9C}"/>
              </a:ext>
            </a:extLst>
          </p:cNvPr>
          <p:cNvSpPr/>
          <p:nvPr/>
        </p:nvSpPr>
        <p:spPr>
          <a:xfrm>
            <a:off x="1154374" y="5525145"/>
            <a:ext cx="833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当同时存在以上三种场景时，就需要同时部署三种不同的软件比如</a:t>
            </a:r>
            <a:r>
              <a:rPr lang="en-US" altLang="zh-CN" dirty="0"/>
              <a:t>: MapReduce  /  Impala  /  Storm</a:t>
            </a: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06E5A0E2-75A7-4F7D-8BFE-17FAF4E8BF17}"/>
              </a:ext>
            </a:extLst>
          </p:cNvPr>
          <p:cNvSpPr/>
          <p:nvPr/>
        </p:nvSpPr>
        <p:spPr>
          <a:xfrm>
            <a:off x="8984136" y="2182016"/>
            <a:ext cx="2541113" cy="1309086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可不可以实现一个软件满足多个应用场景呢？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3E19B46-C344-43AE-9F77-EB00DA16D3CA}"/>
              </a:ext>
            </a:extLst>
          </p:cNvPr>
          <p:cNvCxnSpPr>
            <a:cxnSpLocks/>
          </p:cNvCxnSpPr>
          <p:nvPr/>
        </p:nvCxnSpPr>
        <p:spPr>
          <a:xfrm flipV="1">
            <a:off x="8073835" y="3338697"/>
            <a:ext cx="1230420" cy="729669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4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E7135B-3DA9-4B68-9A07-3353EA21729F}"/>
              </a:ext>
            </a:extLst>
          </p:cNvPr>
          <p:cNvSpPr/>
          <p:nvPr/>
        </p:nvSpPr>
        <p:spPr>
          <a:xfrm>
            <a:off x="1087223" y="1812924"/>
            <a:ext cx="9253981" cy="1335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/>
              <a:t>Spark</a:t>
            </a:r>
            <a:r>
              <a:rPr lang="zh-CN" altLang="en-US" sz="2000" dirty="0"/>
              <a:t>设计遵循“</a:t>
            </a:r>
            <a:r>
              <a:rPr lang="zh-CN" altLang="en-US" sz="2000" b="1" dirty="0"/>
              <a:t>一个软件栈满足不同应用场景</a:t>
            </a:r>
            <a:r>
              <a:rPr lang="zh-CN" altLang="en-US" sz="2000" dirty="0"/>
              <a:t>”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既能提供内存计算框架，也支持</a:t>
            </a:r>
            <a:r>
              <a:rPr lang="en-US" altLang="zh-CN" dirty="0"/>
              <a:t>SQL</a:t>
            </a:r>
            <a:r>
              <a:rPr lang="zh-CN" altLang="en-US" dirty="0"/>
              <a:t>查询、实时流式计算、机器学习和图计算等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Spark</a:t>
            </a:r>
            <a:r>
              <a:rPr lang="zh-CN" altLang="en-US" dirty="0"/>
              <a:t>可以部署在资源管理器</a:t>
            </a:r>
            <a:r>
              <a:rPr lang="en-US" altLang="zh-CN" dirty="0"/>
              <a:t>YARN</a:t>
            </a:r>
            <a:r>
              <a:rPr lang="zh-CN" altLang="en-US" dirty="0"/>
              <a:t>之上，提供一站式的大数据解决方案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4255EE0-E77F-4D5C-96D8-126A9D30E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083999"/>
              </p:ext>
            </p:extLst>
          </p:nvPr>
        </p:nvGraphicFramePr>
        <p:xfrm>
          <a:off x="1703109" y="3429000"/>
          <a:ext cx="8345864" cy="2678094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2429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0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4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应用场景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时间跨度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其他框架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</a:t>
                      </a: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生态系统中组件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61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复杂的批量数据处理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小时级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MapReduce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Hive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2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基于历史数据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交互式查询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分钟级、秒级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Impala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Dremel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Drill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 SQL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2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基于实时数据流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数据处理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毫秒、秒级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Storm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S4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 Streaming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22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基于历史数据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数据挖掘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Mahout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MLlib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61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图结构数据的处理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Pregel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Hama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GraphX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07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E7135B-3DA9-4B68-9A07-3353EA21729F}"/>
              </a:ext>
            </a:extLst>
          </p:cNvPr>
          <p:cNvSpPr/>
          <p:nvPr/>
        </p:nvSpPr>
        <p:spPr>
          <a:xfrm>
            <a:off x="1087223" y="1812924"/>
            <a:ext cx="9253981" cy="53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dirty="0"/>
              <a:t>Spark</a:t>
            </a:r>
            <a:r>
              <a:rPr lang="zh-CN" altLang="en-US" sz="2200" dirty="0"/>
              <a:t>架构和特性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39A216-7078-4E53-BFCB-0C3A82F57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" t="4030" r="26790" b="3103"/>
          <a:stretch/>
        </p:blipFill>
        <p:spPr>
          <a:xfrm>
            <a:off x="1348030" y="2745867"/>
            <a:ext cx="5001914" cy="280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D22D29-E717-422B-B192-B71C53A70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63" r="18536"/>
          <a:stretch/>
        </p:blipFill>
        <p:spPr>
          <a:xfrm>
            <a:off x="6698726" y="2565867"/>
            <a:ext cx="4406307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 Spark</a:t>
            </a:r>
            <a:r>
              <a:rPr lang="zh-CN" altLang="en-US" dirty="0"/>
              <a:t>运行架构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CCADF8-E471-442C-A41D-68F2E7FC5FC5}"/>
              </a:ext>
            </a:extLst>
          </p:cNvPr>
          <p:cNvSpPr/>
          <p:nvPr/>
        </p:nvSpPr>
        <p:spPr>
          <a:xfrm>
            <a:off x="1057504" y="1754905"/>
            <a:ext cx="5117053" cy="2489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</a:t>
            </a:r>
            <a:r>
              <a:rPr lang="zh-CN" altLang="en-US" sz="2400" dirty="0"/>
              <a:t>运行架构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集群资源管理器（</a:t>
            </a:r>
            <a:r>
              <a:rPr lang="en-US" altLang="zh-CN" sz="1600" dirty="0"/>
              <a:t>Cluster Manager</a:t>
            </a:r>
            <a:r>
              <a:rPr lang="zh-CN" altLang="en-US" sz="1600" dirty="0"/>
              <a:t>），可自带或</a:t>
            </a:r>
            <a:r>
              <a:rPr lang="en-US" altLang="zh-CN" sz="1600" dirty="0"/>
              <a:t>Mesos</a:t>
            </a:r>
            <a:r>
              <a:rPr lang="zh-CN" altLang="en-US" sz="1600" dirty="0"/>
              <a:t>或</a:t>
            </a:r>
            <a:r>
              <a:rPr lang="en-US" altLang="zh-CN" sz="1600" dirty="0"/>
              <a:t>YARN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运行作业任务的工作节点（</a:t>
            </a:r>
            <a:r>
              <a:rPr lang="en-US" altLang="zh-CN" sz="1600" dirty="0"/>
              <a:t>Worker Node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每个应用的任务控制节点（</a:t>
            </a:r>
            <a:r>
              <a:rPr lang="en-US" altLang="zh-CN" sz="1600" dirty="0"/>
              <a:t>Driver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工作节点负责具体任务执行进程（</a:t>
            </a:r>
            <a:r>
              <a:rPr lang="en-US" altLang="zh-CN" sz="1600" dirty="0"/>
              <a:t>Executor</a:t>
            </a:r>
            <a:r>
              <a:rPr lang="zh-CN" altLang="en-US" dirty="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01729E-F630-4D93-8A62-2C2A4AAB93DF}"/>
              </a:ext>
            </a:extLst>
          </p:cNvPr>
          <p:cNvSpPr/>
          <p:nvPr/>
        </p:nvSpPr>
        <p:spPr>
          <a:xfrm>
            <a:off x="1057504" y="4329732"/>
            <a:ext cx="6512220" cy="1710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 Executor</a:t>
            </a:r>
            <a:r>
              <a:rPr lang="zh-CN" altLang="en-US" sz="2400" dirty="0"/>
              <a:t>优点</a:t>
            </a:r>
            <a:r>
              <a:rPr lang="zh-CN" altLang="en-US" dirty="0"/>
              <a:t>（与</a:t>
            </a:r>
            <a:r>
              <a:rPr lang="en-US" altLang="zh-CN" dirty="0"/>
              <a:t>MapReduce</a:t>
            </a:r>
            <a:r>
              <a:rPr lang="zh-CN" altLang="en-US" dirty="0"/>
              <a:t>相比 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利用多线程来执行具体任务，减少任务启动开销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Executor</a:t>
            </a:r>
            <a:r>
              <a:rPr lang="zh-CN" altLang="en-US" sz="1600" dirty="0"/>
              <a:t>中有</a:t>
            </a:r>
            <a:r>
              <a:rPr lang="en-US" altLang="zh-CN" sz="1600" dirty="0" err="1"/>
              <a:t>BlockManager</a:t>
            </a:r>
            <a:r>
              <a:rPr lang="zh-CN" altLang="en-US" sz="1600" dirty="0"/>
              <a:t>存储模块，将内存和磁盘共同作为存储设备，有效减少</a:t>
            </a:r>
            <a:r>
              <a:rPr lang="en-US" altLang="zh-CN" sz="1600" dirty="0"/>
              <a:t>IO</a:t>
            </a:r>
            <a:r>
              <a:rPr lang="zh-CN" altLang="en-US" sz="1600" dirty="0"/>
              <a:t>开销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3E358F-8820-48C7-9453-69030722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71" y="1989912"/>
            <a:ext cx="5233893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 Spark</a:t>
            </a:r>
            <a:r>
              <a:rPr lang="zh-CN" altLang="en-US" dirty="0"/>
              <a:t>运行架构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D9948F-1A35-4DDD-920E-A18846815704}"/>
              </a:ext>
            </a:extLst>
          </p:cNvPr>
          <p:cNvSpPr/>
          <p:nvPr/>
        </p:nvSpPr>
        <p:spPr>
          <a:xfrm>
            <a:off x="1077799" y="1808537"/>
            <a:ext cx="6597324" cy="1427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由一个</a:t>
            </a:r>
            <a:r>
              <a:rPr lang="en-US" altLang="zh-CN" dirty="0"/>
              <a:t>Driver</a:t>
            </a:r>
            <a:r>
              <a:rPr lang="zh-CN" altLang="en-US" dirty="0"/>
              <a:t>和若干个</a:t>
            </a:r>
            <a:r>
              <a:rPr lang="en-US" altLang="zh-CN" dirty="0"/>
              <a:t>Job</a:t>
            </a:r>
            <a:r>
              <a:rPr lang="zh-CN" altLang="en-US" dirty="0"/>
              <a:t>构成，一个</a:t>
            </a:r>
            <a:r>
              <a:rPr lang="en-US" altLang="zh-CN" dirty="0"/>
              <a:t>Job</a:t>
            </a:r>
            <a:r>
              <a:rPr lang="zh-CN" altLang="en-US" dirty="0"/>
              <a:t>由多个</a:t>
            </a:r>
            <a:r>
              <a:rPr lang="en-US" altLang="zh-CN" dirty="0"/>
              <a:t>Stage</a:t>
            </a:r>
            <a:r>
              <a:rPr lang="zh-CN" altLang="en-US" dirty="0"/>
              <a:t>构成，一个</a:t>
            </a:r>
            <a:r>
              <a:rPr lang="en-US" altLang="zh-CN" dirty="0"/>
              <a:t>Stage</a:t>
            </a:r>
            <a:r>
              <a:rPr lang="zh-CN" altLang="en-US" dirty="0"/>
              <a:t>由多个没有</a:t>
            </a:r>
            <a:r>
              <a:rPr lang="en-US" altLang="zh-CN" dirty="0"/>
              <a:t>Shuffle</a:t>
            </a:r>
            <a:r>
              <a:rPr lang="zh-CN" altLang="en-US" dirty="0"/>
              <a:t>关系的</a:t>
            </a:r>
            <a:r>
              <a:rPr lang="en-US" altLang="zh-CN" dirty="0"/>
              <a:t>Task</a:t>
            </a:r>
            <a:r>
              <a:rPr lang="zh-CN" altLang="en-US" dirty="0"/>
              <a:t>组成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0BE4DF-618A-4356-B4F3-0FF6DEF3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73" y="3283320"/>
            <a:ext cx="5676900" cy="27241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BF10153-7B36-4CDC-B3E6-3A4AB13866FF}"/>
              </a:ext>
            </a:extLst>
          </p:cNvPr>
          <p:cNvSpPr/>
          <p:nvPr/>
        </p:nvSpPr>
        <p:spPr>
          <a:xfrm>
            <a:off x="6964213" y="2966908"/>
            <a:ext cx="4402907" cy="304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执行一个</a:t>
            </a:r>
            <a:r>
              <a:rPr lang="en-US" altLang="zh-CN" dirty="0"/>
              <a:t>Application</a:t>
            </a:r>
            <a:r>
              <a:rPr lang="zh-CN" altLang="en-US" dirty="0"/>
              <a:t>时</a:t>
            </a:r>
            <a:endParaRPr lang="en-US" altLang="zh-CN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/>
              <a:t>Driver</a:t>
            </a:r>
            <a:r>
              <a:rPr lang="zh-CN" altLang="en-US" sz="1600" dirty="0"/>
              <a:t>会向集群管理器申请资源，启动</a:t>
            </a:r>
            <a:r>
              <a:rPr lang="en-US" altLang="zh-CN" sz="1600" dirty="0"/>
              <a:t>Executor</a:t>
            </a:r>
            <a:r>
              <a:rPr lang="zh-CN" altLang="en-US" sz="1600" dirty="0"/>
              <a:t>，并向</a:t>
            </a:r>
            <a:r>
              <a:rPr lang="en-US" altLang="zh-CN" sz="1600" dirty="0"/>
              <a:t>Executor</a:t>
            </a:r>
            <a:r>
              <a:rPr lang="zh-CN" altLang="en-US" sz="1600" dirty="0"/>
              <a:t>发送应用程序代码和文件</a:t>
            </a:r>
            <a:endParaRPr lang="en-US" altLang="zh-CN" sz="1600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然后在</a:t>
            </a:r>
            <a:r>
              <a:rPr lang="en-US" altLang="zh-CN" sz="1600" dirty="0"/>
              <a:t>Executor</a:t>
            </a:r>
            <a:r>
              <a:rPr lang="zh-CN" altLang="en-US" sz="1600" dirty="0"/>
              <a:t>上执行</a:t>
            </a:r>
            <a:r>
              <a:rPr lang="en-US" altLang="zh-CN" sz="1600" dirty="0"/>
              <a:t>Task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运行结束后，执行结果会返回给</a:t>
            </a:r>
            <a:r>
              <a:rPr lang="en-US" altLang="zh-CN" sz="1600" dirty="0"/>
              <a:t>Driver</a:t>
            </a:r>
            <a:r>
              <a:rPr lang="zh-CN" altLang="en-US" sz="1600" dirty="0"/>
              <a:t>，或者写到</a:t>
            </a:r>
            <a:r>
              <a:rPr lang="en-US" altLang="zh-CN" sz="1600" dirty="0"/>
              <a:t>HDFS</a:t>
            </a:r>
            <a:r>
              <a:rPr lang="zh-CN" altLang="en-US" sz="1600" dirty="0"/>
              <a:t>或者其他数据库中</a:t>
            </a:r>
          </a:p>
        </p:txBody>
      </p:sp>
    </p:spTree>
    <p:extLst>
      <p:ext uri="{BB962C8B-B14F-4D97-AF65-F5344CB8AC3E}">
        <p14:creationId xmlns:p14="http://schemas.microsoft.com/office/powerpoint/2010/main" val="806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4.3.1 Spark</a:t>
            </a:r>
            <a:r>
              <a:rPr lang="zh-CN" altLang="en-US" dirty="0"/>
              <a:t>运行基本流程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B6BC9-FBC9-491F-A418-0B134A96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9" y="1934960"/>
            <a:ext cx="5836141" cy="421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2D3F00-8438-4AE8-BB7D-B3C3D707EE30}"/>
              </a:ext>
            </a:extLst>
          </p:cNvPr>
          <p:cNvSpPr/>
          <p:nvPr/>
        </p:nvSpPr>
        <p:spPr>
          <a:xfrm>
            <a:off x="7208630" y="2228894"/>
            <a:ext cx="3868231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+mn-ea"/>
              </a:rPr>
              <a:t>Driver</a:t>
            </a:r>
            <a:r>
              <a:rPr lang="zh-CN" altLang="en-US" dirty="0">
                <a:latin typeface="+mn-ea"/>
              </a:rPr>
              <a:t>创建一个</a:t>
            </a:r>
            <a:r>
              <a:rPr lang="en-US" altLang="zh-CN" dirty="0" err="1">
                <a:latin typeface="+mn-ea"/>
              </a:rPr>
              <a:t>SparkContext</a:t>
            </a:r>
            <a:r>
              <a:rPr lang="zh-CN" altLang="en-US" dirty="0">
                <a:latin typeface="+mn-ea"/>
              </a:rPr>
              <a:t>，进行资源的申请、任务的分配和监控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资源管理器为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分配资源，并启动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进程</a:t>
            </a:r>
          </a:p>
        </p:txBody>
      </p:sp>
    </p:spTree>
    <p:extLst>
      <p:ext uri="{BB962C8B-B14F-4D97-AF65-F5344CB8AC3E}">
        <p14:creationId xmlns:p14="http://schemas.microsoft.com/office/powerpoint/2010/main" val="36379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4.3.1 Spark</a:t>
            </a:r>
            <a:r>
              <a:rPr lang="zh-CN" altLang="en-US" dirty="0"/>
              <a:t>运行基本流程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B6BC9-FBC9-491F-A418-0B134A96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49" y="1989419"/>
            <a:ext cx="5886023" cy="424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2D3F00-8438-4AE8-BB7D-B3C3D707EE30}"/>
              </a:ext>
            </a:extLst>
          </p:cNvPr>
          <p:cNvSpPr/>
          <p:nvPr/>
        </p:nvSpPr>
        <p:spPr>
          <a:xfrm>
            <a:off x="6803012" y="1806473"/>
            <a:ext cx="4879907" cy="4613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dirty="0" err="1">
                <a:latin typeface="+mn-ea"/>
              </a:rPr>
              <a:t>SparkContext</a:t>
            </a:r>
            <a:r>
              <a:rPr lang="zh-CN" altLang="en-US" dirty="0">
                <a:latin typeface="+mn-ea"/>
              </a:rPr>
              <a:t>根据</a:t>
            </a:r>
            <a:r>
              <a:rPr lang="en-US" altLang="zh-CN" dirty="0">
                <a:latin typeface="+mn-ea"/>
              </a:rPr>
              <a:t>RDD</a:t>
            </a:r>
            <a:r>
              <a:rPr lang="zh-CN" altLang="en-US" dirty="0">
                <a:latin typeface="+mn-ea"/>
              </a:rPr>
              <a:t>依赖关系构建</a:t>
            </a:r>
            <a:r>
              <a:rPr lang="en-US" altLang="zh-CN" dirty="0">
                <a:latin typeface="+mn-ea"/>
              </a:rPr>
              <a:t>DAG</a:t>
            </a:r>
            <a:r>
              <a:rPr lang="zh-CN" altLang="en-US" dirty="0">
                <a:latin typeface="+mn-ea"/>
              </a:rPr>
              <a:t>图，</a:t>
            </a:r>
            <a:r>
              <a:rPr lang="en-US" altLang="zh-CN" dirty="0">
                <a:latin typeface="+mn-ea"/>
              </a:rPr>
              <a:t>DAG</a:t>
            </a:r>
            <a:r>
              <a:rPr lang="zh-CN" altLang="en-US" dirty="0">
                <a:latin typeface="+mn-ea"/>
              </a:rPr>
              <a:t>图提交给</a:t>
            </a:r>
            <a:r>
              <a:rPr lang="en-US" altLang="zh-CN" dirty="0" err="1">
                <a:latin typeface="+mn-ea"/>
              </a:rPr>
              <a:t>DAGScheduler</a:t>
            </a:r>
            <a:r>
              <a:rPr lang="zh-CN" altLang="en-US" dirty="0">
                <a:latin typeface="+mn-ea"/>
              </a:rPr>
              <a:t>解析成</a:t>
            </a:r>
            <a:r>
              <a:rPr lang="en-US" altLang="zh-CN" dirty="0">
                <a:latin typeface="+mn-ea"/>
              </a:rPr>
              <a:t>Stage</a:t>
            </a:r>
            <a:r>
              <a:rPr lang="zh-CN" altLang="en-US" dirty="0">
                <a:latin typeface="+mn-ea"/>
              </a:rPr>
              <a:t>，把一个个</a:t>
            </a:r>
            <a:r>
              <a:rPr lang="en-US" altLang="zh-CN" dirty="0" err="1">
                <a:latin typeface="+mn-ea"/>
              </a:rPr>
              <a:t>TaskSet</a:t>
            </a:r>
            <a:r>
              <a:rPr lang="zh-CN" altLang="en-US" dirty="0">
                <a:latin typeface="+mn-ea"/>
              </a:rPr>
              <a:t>提交给底层调度器</a:t>
            </a:r>
            <a:r>
              <a:rPr lang="en-US" altLang="zh-CN" dirty="0" err="1">
                <a:latin typeface="+mn-ea"/>
              </a:rPr>
              <a:t>TaskScheduler</a:t>
            </a:r>
            <a:r>
              <a:rPr lang="zh-CN" altLang="en-US" dirty="0">
                <a:latin typeface="+mn-ea"/>
              </a:rPr>
              <a:t>；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向</a:t>
            </a:r>
            <a:r>
              <a:rPr lang="en-US" altLang="zh-CN" dirty="0" err="1">
                <a:latin typeface="+mn-ea"/>
              </a:rPr>
              <a:t>SparkContext</a:t>
            </a:r>
            <a:r>
              <a:rPr lang="zh-CN" altLang="en-US" dirty="0">
                <a:latin typeface="+mn-ea"/>
              </a:rPr>
              <a:t>申请</a:t>
            </a:r>
            <a:r>
              <a:rPr lang="en-US" altLang="zh-CN" dirty="0">
                <a:latin typeface="+mn-ea"/>
              </a:rPr>
              <a:t>Task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Task Scheduler</a:t>
            </a:r>
            <a:r>
              <a:rPr lang="zh-CN" altLang="en-US" dirty="0">
                <a:latin typeface="+mn-ea"/>
              </a:rPr>
              <a:t>将</a:t>
            </a:r>
            <a:r>
              <a:rPr lang="en-US" altLang="zh-CN" dirty="0">
                <a:latin typeface="+mn-ea"/>
              </a:rPr>
              <a:t>Task</a:t>
            </a:r>
            <a:r>
              <a:rPr lang="zh-CN" altLang="en-US" dirty="0">
                <a:latin typeface="+mn-ea"/>
              </a:rPr>
              <a:t>发放给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运行，并提供应用程序代码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dirty="0">
                <a:latin typeface="+mn-ea"/>
              </a:rPr>
              <a:t>Task</a:t>
            </a: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上运行，把执行结果反馈给</a:t>
            </a:r>
            <a:r>
              <a:rPr lang="en-US" altLang="zh-CN" dirty="0" err="1">
                <a:latin typeface="+mn-ea"/>
              </a:rPr>
              <a:t>TaskScheduler</a:t>
            </a:r>
            <a:r>
              <a:rPr lang="zh-CN" altLang="en-US" dirty="0">
                <a:latin typeface="+mn-ea"/>
              </a:rPr>
              <a:t>，然后反馈给</a:t>
            </a:r>
            <a:r>
              <a:rPr lang="en-US" altLang="zh-CN" dirty="0" err="1">
                <a:latin typeface="+mn-ea"/>
              </a:rPr>
              <a:t>DAGScheduler</a:t>
            </a:r>
            <a:r>
              <a:rPr lang="zh-CN" altLang="en-US" dirty="0">
                <a:latin typeface="+mn-ea"/>
              </a:rPr>
              <a:t>，运行完毕后写入数据并释放所有资源 </a:t>
            </a:r>
          </a:p>
        </p:txBody>
      </p:sp>
    </p:spTree>
    <p:extLst>
      <p:ext uri="{BB962C8B-B14F-4D97-AF65-F5344CB8AC3E}">
        <p14:creationId xmlns:p14="http://schemas.microsoft.com/office/powerpoint/2010/main" val="381626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4.3.2 Spark</a:t>
            </a:r>
            <a:r>
              <a:rPr lang="zh-CN" altLang="en-US" dirty="0"/>
              <a:t>运行特点总结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8AFC8A-E244-45B8-88E4-7D02C0DA60C2}"/>
              </a:ext>
            </a:extLst>
          </p:cNvPr>
          <p:cNvSpPr/>
          <p:nvPr/>
        </p:nvSpPr>
        <p:spPr>
          <a:xfrm>
            <a:off x="1162639" y="1944482"/>
            <a:ext cx="7611709" cy="308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</a:t>
            </a:r>
            <a:r>
              <a:rPr lang="zh-CN" altLang="en-US" sz="2400" dirty="0"/>
              <a:t>运行架构特点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每个</a:t>
            </a:r>
            <a:r>
              <a:rPr lang="en-US" altLang="zh-CN" dirty="0"/>
              <a:t>Application</a:t>
            </a:r>
            <a:r>
              <a:rPr lang="zh-CN" altLang="en-US" dirty="0"/>
              <a:t>都有自己专属的</a:t>
            </a:r>
            <a:r>
              <a:rPr lang="en-US" altLang="zh-CN" dirty="0"/>
              <a:t>Executor</a:t>
            </a:r>
            <a:r>
              <a:rPr lang="zh-CN" altLang="en-US" dirty="0"/>
              <a:t>进程，并且该进程在</a:t>
            </a:r>
            <a:r>
              <a:rPr lang="en-US" altLang="zh-CN" dirty="0"/>
              <a:t>Application</a:t>
            </a:r>
            <a:r>
              <a:rPr lang="zh-CN" altLang="en-US" dirty="0"/>
              <a:t>运行期间一直驻留。</a:t>
            </a:r>
            <a:r>
              <a:rPr lang="en-US" altLang="zh-CN" dirty="0"/>
              <a:t>Executor</a:t>
            </a:r>
            <a:r>
              <a:rPr lang="zh-CN" altLang="en-US" dirty="0"/>
              <a:t>进程以多线程的方式运行</a:t>
            </a:r>
            <a:r>
              <a:rPr lang="en-US" altLang="zh-CN" dirty="0"/>
              <a:t>Task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Spark</a:t>
            </a:r>
            <a:r>
              <a:rPr lang="zh-CN" altLang="en-US" dirty="0"/>
              <a:t>运行过程与资源管理器无关，只要能够获取</a:t>
            </a:r>
            <a:r>
              <a:rPr lang="en-US" altLang="zh-CN" dirty="0"/>
              <a:t>Executor</a:t>
            </a:r>
            <a:r>
              <a:rPr lang="zh-CN" altLang="en-US" dirty="0"/>
              <a:t>进程并保持通信即可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Task</a:t>
            </a:r>
            <a:r>
              <a:rPr lang="zh-CN" altLang="en-US" dirty="0"/>
              <a:t>采用数据本地性和推测执行等优化机制</a:t>
            </a:r>
          </a:p>
        </p:txBody>
      </p:sp>
    </p:spTree>
    <p:extLst>
      <p:ext uri="{BB962C8B-B14F-4D97-AF65-F5344CB8AC3E}">
        <p14:creationId xmlns:p14="http://schemas.microsoft.com/office/powerpoint/2010/main" val="12427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1.1.3  Hadoop</a:t>
            </a:r>
            <a:r>
              <a:rPr lang="zh-CN" altLang="en-US" dirty="0"/>
              <a:t>应用现状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D75160-7CD2-4C96-98F9-74E91460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587" y="2638817"/>
            <a:ext cx="5715000" cy="33337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A27BADC-B3FF-4134-A031-71A4E986FE12}"/>
              </a:ext>
            </a:extLst>
          </p:cNvPr>
          <p:cNvSpPr/>
          <p:nvPr/>
        </p:nvSpPr>
        <p:spPr>
          <a:xfrm>
            <a:off x="1143786" y="1833560"/>
            <a:ext cx="898060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凭借其突出的优势，已经在各个领域得到了广泛的应用，而互联网领域是其应用的主阵地。</a:t>
            </a:r>
          </a:p>
        </p:txBody>
      </p:sp>
    </p:spTree>
    <p:extLst>
      <p:ext uri="{BB962C8B-B14F-4D97-AF65-F5344CB8AC3E}">
        <p14:creationId xmlns:p14="http://schemas.microsoft.com/office/powerpoint/2010/main" val="8949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 Spark RDD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5D661-99CA-46D0-9598-6E7834A3E171}"/>
              </a:ext>
            </a:extLst>
          </p:cNvPr>
          <p:cNvSpPr/>
          <p:nvPr/>
        </p:nvSpPr>
        <p:spPr>
          <a:xfrm>
            <a:off x="935741" y="1857899"/>
            <a:ext cx="950203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设计背景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许多迭代式算法（比如机器学习、图算法等）和交互式数据挖掘工具，在不同计算阶段之间会重用中间结果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目前的</a:t>
            </a:r>
            <a:r>
              <a:rPr lang="en-US" altLang="zh-CN" dirty="0"/>
              <a:t>MapReduce</a:t>
            </a:r>
            <a:r>
              <a:rPr lang="zh-CN" altLang="en-US" dirty="0"/>
              <a:t>框架都是把中间结果写入到</a:t>
            </a:r>
            <a:r>
              <a:rPr lang="en-US" altLang="zh-CN" dirty="0"/>
              <a:t>HDFS</a:t>
            </a:r>
            <a:r>
              <a:rPr lang="zh-CN" altLang="en-US" dirty="0"/>
              <a:t>中，带来了大量的数据复制、磁盘</a:t>
            </a:r>
            <a:r>
              <a:rPr lang="en-US" altLang="zh-CN" dirty="0"/>
              <a:t>IO</a:t>
            </a:r>
            <a:r>
              <a:rPr lang="zh-CN" altLang="en-US" dirty="0"/>
              <a:t>和序列化开销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就是为了满足这种需求而出现的，它提供了一个抽象的数据架构，我们不必担心底层数据的分布式特性，只需将具体的应用逻辑表达为一系列转换处理，不同</a:t>
            </a:r>
            <a:r>
              <a:rPr lang="en-US" altLang="zh-CN" dirty="0"/>
              <a:t>RDD</a:t>
            </a:r>
            <a:r>
              <a:rPr lang="zh-CN" altLang="en-US" dirty="0"/>
              <a:t>之间的转换操作形成依赖关系，可以实现管道化，避免中间数据存储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91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 Spark RDD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5D661-99CA-46D0-9598-6E7834A3E171}"/>
              </a:ext>
            </a:extLst>
          </p:cNvPr>
          <p:cNvSpPr/>
          <p:nvPr/>
        </p:nvSpPr>
        <p:spPr>
          <a:xfrm>
            <a:off x="935741" y="1857899"/>
            <a:ext cx="96479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概念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一个</a:t>
            </a:r>
            <a:r>
              <a:rPr lang="en-US" altLang="zh-CN" dirty="0"/>
              <a:t>RDD</a:t>
            </a:r>
            <a:r>
              <a:rPr lang="zh-CN" altLang="en-US" dirty="0"/>
              <a:t>就是一个分布式对象集合，本质上是一个只读的分区记录集合，每个</a:t>
            </a:r>
            <a:r>
              <a:rPr lang="en-US" altLang="zh-CN" dirty="0"/>
              <a:t>RDD</a:t>
            </a:r>
            <a:r>
              <a:rPr lang="zh-CN" altLang="en-US" dirty="0"/>
              <a:t>可分成多个分区，每个分区就是一个数据集片段，并且一个</a:t>
            </a:r>
            <a:r>
              <a:rPr lang="en-US" altLang="zh-CN" dirty="0"/>
              <a:t>RDD</a:t>
            </a:r>
            <a:r>
              <a:rPr lang="zh-CN" altLang="en-US" dirty="0"/>
              <a:t>的不同分区可以被保存到集群中不同的节点上，从而可以在集群中的不同节点上进行并行计算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提供了一种高度受限的共享内存模型，即</a:t>
            </a:r>
            <a:r>
              <a:rPr lang="en-US" altLang="zh-CN" dirty="0"/>
              <a:t>RDD</a:t>
            </a:r>
            <a:r>
              <a:rPr lang="zh-CN" altLang="en-US" dirty="0"/>
              <a:t>是只读的记录分区的集合，不能直接修改，只能基于稳定的物理存储中的数据集创建</a:t>
            </a:r>
            <a:r>
              <a:rPr lang="en-US" altLang="zh-CN" dirty="0"/>
              <a:t>RDD</a:t>
            </a:r>
            <a:r>
              <a:rPr lang="zh-CN" altLang="en-US" dirty="0"/>
              <a:t>，或者通过在其他</a:t>
            </a:r>
            <a:r>
              <a:rPr lang="en-US" altLang="zh-CN" dirty="0"/>
              <a:t>RDD</a:t>
            </a:r>
            <a:r>
              <a:rPr lang="zh-CN" altLang="en-US" dirty="0"/>
              <a:t>上执行确定的转换操作（如</a:t>
            </a:r>
            <a:r>
              <a:rPr lang="en-US" altLang="zh-CN" dirty="0"/>
              <a:t>map</a:t>
            </a:r>
            <a:r>
              <a:rPr lang="zh-CN" altLang="en-US" dirty="0"/>
              <a:t>、</a:t>
            </a:r>
            <a:r>
              <a:rPr lang="en-US" altLang="zh-CN" dirty="0"/>
              <a:t>join</a:t>
            </a:r>
            <a:r>
              <a:rPr lang="zh-CN" altLang="en-US" dirty="0"/>
              <a:t>和</a:t>
            </a:r>
            <a:r>
              <a:rPr lang="en-US" altLang="zh-CN" dirty="0"/>
              <a:t>group by</a:t>
            </a:r>
            <a:r>
              <a:rPr lang="zh-CN" altLang="en-US" dirty="0"/>
              <a:t>）而创建得到新的</a:t>
            </a:r>
            <a:r>
              <a:rPr lang="en-US" altLang="zh-CN" dirty="0"/>
              <a:t>RDD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6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4.4.1 Spark RDD </a:t>
            </a:r>
            <a:r>
              <a:rPr lang="zh-CN" altLang="en-US" dirty="0"/>
              <a:t>运行原理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7FA5E2-DC76-411B-9F3D-483109BE7AD9}"/>
              </a:ext>
            </a:extLst>
          </p:cNvPr>
          <p:cNvSpPr/>
          <p:nvPr/>
        </p:nvSpPr>
        <p:spPr>
          <a:xfrm>
            <a:off x="961140" y="1783297"/>
            <a:ext cx="8047348" cy="225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典型执行过程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读入外部数据源进行创建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经过一系列的转换（</a:t>
            </a:r>
            <a:r>
              <a:rPr lang="en-US" altLang="zh-CN" dirty="0"/>
              <a:t>Transformation</a:t>
            </a:r>
            <a:r>
              <a:rPr lang="zh-CN" altLang="en-US" dirty="0"/>
              <a:t>）操作，每一次都会产生不同的</a:t>
            </a:r>
            <a:r>
              <a:rPr lang="en-US" altLang="zh-CN" dirty="0"/>
              <a:t>RDD</a:t>
            </a:r>
            <a:r>
              <a:rPr lang="zh-CN" altLang="en-US" dirty="0"/>
              <a:t>，供给下一个转换操作使用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最后一个</a:t>
            </a:r>
            <a:r>
              <a:rPr lang="en-US" altLang="zh-CN" dirty="0"/>
              <a:t>RDD</a:t>
            </a:r>
            <a:r>
              <a:rPr lang="zh-CN" altLang="en-US" dirty="0"/>
              <a:t>经过“动作”操作进行转换，并输出到外部数据源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B7475A-FBF1-4DD6-A5CE-814A53DAD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26"/>
          <a:stretch/>
        </p:blipFill>
        <p:spPr>
          <a:xfrm>
            <a:off x="1818359" y="4150655"/>
            <a:ext cx="7520067" cy="1944000"/>
          </a:xfrm>
          <a:prstGeom prst="rect">
            <a:avLst/>
          </a:prstGeom>
        </p:spPr>
      </p:pic>
      <p:sp>
        <p:nvSpPr>
          <p:cNvPr id="7" name="云形 6">
            <a:extLst>
              <a:ext uri="{FF2B5EF4-FFF2-40B4-BE49-F238E27FC236}">
                <a16:creationId xmlns:a16="http://schemas.microsoft.com/office/drawing/2014/main" id="{5B3EC40A-C47C-4FB4-B564-991DC69A7611}"/>
              </a:ext>
            </a:extLst>
          </p:cNvPr>
          <p:cNvSpPr/>
          <p:nvPr/>
        </p:nvSpPr>
        <p:spPr>
          <a:xfrm>
            <a:off x="9175423" y="2880816"/>
            <a:ext cx="2595046" cy="157006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拓扑排序优点：惰性调用、管道化、避免同步等待、不需要保存中间结果、每次操作变得简单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BB1DE83-CF28-4918-87ED-FC5D58DDDEB1}"/>
              </a:ext>
            </a:extLst>
          </p:cNvPr>
          <p:cNvCxnSpPr>
            <a:stCxn id="6" idx="3"/>
          </p:cNvCxnSpPr>
          <p:nvPr/>
        </p:nvCxnSpPr>
        <p:spPr>
          <a:xfrm flipV="1">
            <a:off x="9338426" y="4468305"/>
            <a:ext cx="823669" cy="65435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91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4.4.2 Spark RDD </a:t>
            </a:r>
            <a:r>
              <a:rPr lang="zh-CN" altLang="en-US" dirty="0"/>
              <a:t>特性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B340D-FA9E-413C-A1AF-F94DDD6F6079}"/>
              </a:ext>
            </a:extLst>
          </p:cNvPr>
          <p:cNvSpPr/>
          <p:nvPr/>
        </p:nvSpPr>
        <p:spPr>
          <a:xfrm>
            <a:off x="1031802" y="1813465"/>
            <a:ext cx="9386521" cy="3917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特性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高效的容错性</a:t>
            </a:r>
            <a:endParaRPr lang="en-US" altLang="zh-CN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</a:rPr>
              <a:t>现有容错机制：</a:t>
            </a:r>
            <a:r>
              <a:rPr lang="zh-CN" altLang="zh-CN" dirty="0">
                <a:latin typeface="Arial" panose="020B0604020202020204" pitchFamily="34" charset="0"/>
              </a:rPr>
              <a:t>数据复制或者记录日志</a:t>
            </a:r>
            <a:endParaRPr lang="en-US" altLang="zh-CN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en-US" dirty="0">
                <a:latin typeface="Arial" panose="020B0604020202020204" pitchFamily="34" charset="0"/>
              </a:rPr>
              <a:t>：血缘关系、重新计算丢失分区、无需回滚系统、重算过程在不同节点之间并行、只记录粗粒度的操作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中间结果持久化到内存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zh-CN" altLang="zh-CN" dirty="0">
                <a:latin typeface="Arial" panose="020B0604020202020204" pitchFamily="34" charset="0"/>
              </a:rPr>
              <a:t>数据在内存中的多个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操作之间进行传递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zh-CN" altLang="zh-CN" dirty="0">
                <a:latin typeface="Arial" panose="020B0604020202020204" pitchFamily="34" charset="0"/>
              </a:rPr>
              <a:t>避免了不必要的读写磁盘开销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存放的数据可以是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对象，避免了不必要的对象序列化和反序列化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5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4.4.3 Spark RDD </a:t>
            </a:r>
            <a:r>
              <a:rPr lang="zh-CN" altLang="en-US" dirty="0"/>
              <a:t>依赖关系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248B79-8D1A-49E7-AF54-9036AD3F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88" y="2155687"/>
            <a:ext cx="6113808" cy="388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8CB836-9414-4D82-8B36-F70E9AAE6DC6}"/>
              </a:ext>
            </a:extLst>
          </p:cNvPr>
          <p:cNvSpPr/>
          <p:nvPr/>
        </p:nvSpPr>
        <p:spPr>
          <a:xfrm>
            <a:off x="7253924" y="1984242"/>
            <a:ext cx="4020433" cy="40594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400" dirty="0">
                <a:latin typeface="Arial" panose="020B0604020202020204" pitchFamily="34" charset="0"/>
              </a:rPr>
              <a:t>窄依赖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表现为一个父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的分区对应于一个子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的分区或多个父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的分区对应于一个子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400" dirty="0">
                <a:latin typeface="Arial" panose="020B0604020202020204" pitchFamily="34" charset="0"/>
              </a:rPr>
              <a:t>宽依赖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表现为存在一个父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的一个分区对应一个子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的多个分区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4.4.4 Spark RDD Stage</a:t>
            </a:r>
            <a:r>
              <a:rPr lang="zh-CN" altLang="en-US" dirty="0"/>
              <a:t>划分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CAC897-58CD-4772-A11B-CE5371D81EAE}"/>
              </a:ext>
            </a:extLst>
          </p:cNvPr>
          <p:cNvSpPr/>
          <p:nvPr/>
        </p:nvSpPr>
        <p:spPr>
          <a:xfrm>
            <a:off x="951453" y="1873106"/>
            <a:ext cx="4544374" cy="392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Spark</a:t>
            </a:r>
            <a:r>
              <a:rPr lang="zh-CN" altLang="en-US" dirty="0"/>
              <a:t>通过分析各个</a:t>
            </a:r>
            <a:r>
              <a:rPr lang="en-US" altLang="zh-CN" dirty="0"/>
              <a:t>RDD</a:t>
            </a:r>
            <a:r>
              <a:rPr lang="zh-CN" altLang="en-US" dirty="0"/>
              <a:t>的依赖关系生成了</a:t>
            </a:r>
            <a:r>
              <a:rPr lang="en-US" altLang="zh-CN" dirty="0"/>
              <a:t>DAG</a:t>
            </a:r>
            <a:r>
              <a:rPr lang="zh-CN" altLang="en-US" dirty="0"/>
              <a:t>，再通过分析各个</a:t>
            </a:r>
            <a:r>
              <a:rPr lang="en-US" altLang="zh-CN" dirty="0"/>
              <a:t>RDD</a:t>
            </a:r>
            <a:r>
              <a:rPr lang="zh-CN" altLang="en-US" dirty="0"/>
              <a:t>中的分区之间的依赖关系来决定如何划分</a:t>
            </a:r>
            <a:r>
              <a:rPr lang="en-US" altLang="zh-CN" dirty="0"/>
              <a:t>Stage</a:t>
            </a:r>
            <a:r>
              <a:rPr lang="zh-CN" altLang="en-US" dirty="0"/>
              <a:t>，具体划分方法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</a:t>
            </a:r>
            <a:r>
              <a:rPr lang="en-US" altLang="zh-CN" sz="1600" dirty="0"/>
              <a:t>DAG</a:t>
            </a:r>
            <a:r>
              <a:rPr lang="zh-CN" altLang="en-US" sz="1600" dirty="0"/>
              <a:t>中进行反向解析，遇到宽依赖就断开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遇到窄依赖就把当前的</a:t>
            </a:r>
            <a:r>
              <a:rPr lang="en-US" altLang="zh-CN" sz="1600" dirty="0"/>
              <a:t>RDD</a:t>
            </a:r>
            <a:r>
              <a:rPr lang="zh-CN" altLang="en-US" sz="1600" dirty="0"/>
              <a:t>加入到</a:t>
            </a:r>
            <a:r>
              <a:rPr lang="en-US" altLang="zh-CN" sz="1600" dirty="0"/>
              <a:t>Stage</a:t>
            </a:r>
            <a:r>
              <a:rPr lang="zh-CN" altLang="en-US" sz="1600" dirty="0"/>
              <a:t>中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将窄依赖尽量划分在同一个</a:t>
            </a:r>
            <a:r>
              <a:rPr lang="en-US" altLang="zh-CN" sz="1600" dirty="0"/>
              <a:t>Stage</a:t>
            </a:r>
            <a:r>
              <a:rPr lang="zh-CN" altLang="en-US" sz="1600" dirty="0"/>
              <a:t>中，可以实现流水线计算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FE2A14-77A6-4A62-9BF1-201452EE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827" y="1674634"/>
            <a:ext cx="6212765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4.4.5 Spark RDD </a:t>
            </a:r>
            <a:r>
              <a:rPr lang="zh-CN" altLang="en-US" dirty="0"/>
              <a:t>运行过程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BBE099-E1A7-4F69-83B8-351DE5CE628B}"/>
              </a:ext>
            </a:extLst>
          </p:cNvPr>
          <p:cNvSpPr/>
          <p:nvPr/>
        </p:nvSpPr>
        <p:spPr>
          <a:xfrm>
            <a:off x="964021" y="1671942"/>
            <a:ext cx="8425075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Spark RDD</a:t>
            </a:r>
            <a:r>
              <a:rPr lang="zh-CN" altLang="en-US" sz="2000" dirty="0">
                <a:latin typeface="+mn-ea"/>
              </a:rPr>
              <a:t>运行过程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创建</a:t>
            </a:r>
            <a:r>
              <a:rPr lang="en-US" altLang="zh-CN" sz="1600" dirty="0">
                <a:latin typeface="+mn-ea"/>
              </a:rPr>
              <a:t>RDD</a:t>
            </a:r>
            <a:r>
              <a:rPr lang="zh-CN" altLang="en-US" sz="1600" dirty="0">
                <a:latin typeface="+mn-ea"/>
              </a:rPr>
              <a:t>对象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SparkContext</a:t>
            </a:r>
            <a:r>
              <a:rPr lang="zh-CN" altLang="en-US" sz="1600" dirty="0">
                <a:latin typeface="+mn-ea"/>
              </a:rPr>
              <a:t>负责计算</a:t>
            </a:r>
            <a:r>
              <a:rPr lang="en-US" altLang="zh-CN" sz="1600" dirty="0">
                <a:latin typeface="+mn-ea"/>
              </a:rPr>
              <a:t>RDD</a:t>
            </a:r>
            <a:r>
              <a:rPr lang="zh-CN" altLang="en-US" sz="1600" dirty="0">
                <a:latin typeface="+mn-ea"/>
              </a:rPr>
              <a:t>之间的依赖关系，构建</a:t>
            </a:r>
            <a:r>
              <a:rPr lang="en-US" altLang="zh-CN" sz="1600" dirty="0">
                <a:latin typeface="+mn-ea"/>
              </a:rPr>
              <a:t>DAG</a:t>
            </a:r>
            <a:endParaRPr lang="zh-CN" altLang="en-US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DAGScheduler</a:t>
            </a:r>
            <a:r>
              <a:rPr lang="zh-CN" altLang="en-US" sz="1600" dirty="0">
                <a:latin typeface="+mn-ea"/>
              </a:rPr>
              <a:t>负责把</a:t>
            </a:r>
            <a:r>
              <a:rPr lang="en-US" altLang="zh-CN" sz="1600" dirty="0">
                <a:latin typeface="+mn-ea"/>
              </a:rPr>
              <a:t>DAG</a:t>
            </a:r>
            <a:r>
              <a:rPr lang="zh-CN" altLang="en-US" sz="1600" dirty="0">
                <a:latin typeface="+mn-ea"/>
              </a:rPr>
              <a:t>图分解成多个</a:t>
            </a:r>
            <a:r>
              <a:rPr lang="en-US" altLang="zh-CN" sz="1600" dirty="0">
                <a:latin typeface="+mn-ea"/>
              </a:rPr>
              <a:t>Stage</a:t>
            </a:r>
            <a:r>
              <a:rPr lang="zh-CN" altLang="en-US" sz="1600" dirty="0">
                <a:latin typeface="+mn-ea"/>
              </a:rPr>
              <a:t>，每个</a:t>
            </a:r>
            <a:r>
              <a:rPr lang="en-US" altLang="zh-CN" sz="1600" dirty="0">
                <a:latin typeface="+mn-ea"/>
              </a:rPr>
              <a:t>Stage</a:t>
            </a:r>
            <a:r>
              <a:rPr lang="zh-CN" altLang="en-US" sz="1600" dirty="0">
                <a:latin typeface="+mn-ea"/>
              </a:rPr>
              <a:t>中包含了多个</a:t>
            </a:r>
            <a:r>
              <a:rPr lang="en-US" altLang="zh-CN" sz="1600" dirty="0">
                <a:latin typeface="+mn-ea"/>
              </a:rPr>
              <a:t>Task</a:t>
            </a:r>
            <a:r>
              <a:rPr lang="zh-CN" altLang="en-US" sz="1600" dirty="0">
                <a:latin typeface="+mn-ea"/>
              </a:rPr>
              <a:t>，每个</a:t>
            </a:r>
            <a:r>
              <a:rPr lang="en-US" altLang="zh-CN" sz="1600" dirty="0">
                <a:latin typeface="+mn-ea"/>
              </a:rPr>
              <a:t>Task</a:t>
            </a:r>
            <a:r>
              <a:rPr lang="zh-CN" altLang="en-US" sz="1600" dirty="0">
                <a:latin typeface="+mn-ea"/>
              </a:rPr>
              <a:t>会被</a:t>
            </a:r>
            <a:r>
              <a:rPr lang="en-US" altLang="zh-CN" sz="1600" dirty="0" err="1">
                <a:latin typeface="+mn-ea"/>
              </a:rPr>
              <a:t>TaskScheduler</a:t>
            </a:r>
            <a:r>
              <a:rPr lang="zh-CN" altLang="en-US" sz="1600" dirty="0">
                <a:latin typeface="+mn-ea"/>
              </a:rPr>
              <a:t>分发给各个</a:t>
            </a:r>
            <a:r>
              <a:rPr lang="en-US" altLang="zh-CN" sz="1600" dirty="0" err="1">
                <a:latin typeface="+mn-ea"/>
              </a:rPr>
              <a:t>WorkerNode</a:t>
            </a:r>
            <a:r>
              <a:rPr lang="zh-CN" altLang="en-US" sz="1600" dirty="0">
                <a:latin typeface="+mn-ea"/>
              </a:rPr>
              <a:t>上的</a:t>
            </a:r>
            <a:r>
              <a:rPr lang="en-US" altLang="zh-CN" sz="1600" dirty="0">
                <a:latin typeface="+mn-ea"/>
              </a:rPr>
              <a:t>Executor</a:t>
            </a:r>
            <a:r>
              <a:rPr lang="zh-CN" altLang="en-US" sz="1600" dirty="0">
                <a:latin typeface="+mn-ea"/>
              </a:rPr>
              <a:t>去执行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9C69CD-685A-430E-A7CD-1E884E966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46" r="442" b="2304"/>
          <a:stretch/>
        </p:blipFill>
        <p:spPr>
          <a:xfrm>
            <a:off x="2180332" y="3647872"/>
            <a:ext cx="7429778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7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 Spark SQL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ADA71F-5D98-480B-9201-5014BD223CB6}"/>
              </a:ext>
            </a:extLst>
          </p:cNvPr>
          <p:cNvSpPr/>
          <p:nvPr/>
        </p:nvSpPr>
        <p:spPr>
          <a:xfrm>
            <a:off x="1225740" y="1960927"/>
            <a:ext cx="4581171" cy="355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 从</a:t>
            </a:r>
            <a:r>
              <a:rPr lang="en-US" altLang="zh-CN" sz="2400" dirty="0"/>
              <a:t>Shark</a:t>
            </a:r>
            <a:r>
              <a:rPr lang="zh-CN" altLang="en-US" sz="2400" dirty="0"/>
              <a:t>说起</a:t>
            </a:r>
            <a:endParaRPr lang="en-US" altLang="zh-CN" sz="2400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Shark</a:t>
            </a:r>
            <a:r>
              <a:rPr lang="zh-CN" altLang="zh-CN" sz="1600" dirty="0">
                <a:latin typeface="Arial" panose="020B0604020202020204" pitchFamily="34" charset="0"/>
              </a:rPr>
              <a:t>即</a:t>
            </a:r>
            <a:r>
              <a:rPr lang="en-US" altLang="zh-CN" sz="1600" dirty="0">
                <a:latin typeface="Arial" panose="020B0604020202020204" pitchFamily="34" charset="0"/>
              </a:rPr>
              <a:t>Hive on Spark</a:t>
            </a:r>
            <a:r>
              <a:rPr lang="zh-CN" altLang="zh-CN" sz="1600" dirty="0">
                <a:latin typeface="Arial" panose="020B0604020202020204" pitchFamily="34" charset="0"/>
              </a:rPr>
              <a:t>，为了实现与</a:t>
            </a:r>
            <a:r>
              <a:rPr lang="en-US" altLang="zh-CN" sz="1600" dirty="0">
                <a:latin typeface="Arial" panose="020B0604020202020204" pitchFamily="34" charset="0"/>
              </a:rPr>
              <a:t>Hive</a:t>
            </a:r>
            <a:r>
              <a:rPr lang="zh-CN" altLang="zh-CN" sz="1600" dirty="0">
                <a:latin typeface="Arial" panose="020B0604020202020204" pitchFamily="34" charset="0"/>
              </a:rPr>
              <a:t>兼容，</a:t>
            </a:r>
            <a:r>
              <a:rPr lang="en-US" altLang="zh-CN" sz="1600" dirty="0">
                <a:latin typeface="Arial" panose="020B0604020202020204" pitchFamily="34" charset="0"/>
              </a:rPr>
              <a:t>Shark</a:t>
            </a:r>
            <a:r>
              <a:rPr lang="zh-CN" altLang="zh-CN" sz="1600" dirty="0">
                <a:latin typeface="Arial" panose="020B0604020202020204" pitchFamily="34" charset="0"/>
              </a:rPr>
              <a:t>在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方面重用了</a:t>
            </a:r>
            <a:r>
              <a:rPr lang="en-US" altLang="zh-CN" sz="1600" dirty="0">
                <a:latin typeface="Arial" panose="020B0604020202020204" pitchFamily="34" charset="0"/>
              </a:rPr>
              <a:t> Hive</a:t>
            </a:r>
            <a:r>
              <a:rPr lang="zh-CN" altLang="zh-CN" sz="1600" dirty="0">
                <a:latin typeface="Arial" panose="020B0604020202020204" pitchFamily="34" charset="0"/>
              </a:rPr>
              <a:t>中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的解析、逻辑执行计划翻译、执行计划优化等逻辑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Arial" panose="020B0604020202020204" pitchFamily="34" charset="0"/>
              </a:rPr>
              <a:t>可以近似认为仅将物理执行计划从</a:t>
            </a:r>
            <a:r>
              <a:rPr lang="en-US" altLang="zh-CN" sz="1600" dirty="0">
                <a:latin typeface="Arial" panose="020B0604020202020204" pitchFamily="34" charset="0"/>
              </a:rPr>
              <a:t>MapReduce</a:t>
            </a:r>
            <a:r>
              <a:rPr lang="zh-CN" altLang="zh-CN" sz="1600" dirty="0">
                <a:latin typeface="Arial" panose="020B0604020202020204" pitchFamily="34" charset="0"/>
              </a:rPr>
              <a:t>作业替换成了</a:t>
            </a:r>
            <a:r>
              <a:rPr lang="en-US" altLang="zh-CN" sz="1600" dirty="0">
                <a:latin typeface="Arial" panose="020B0604020202020204" pitchFamily="34" charset="0"/>
              </a:rPr>
              <a:t>Spark</a:t>
            </a:r>
            <a:r>
              <a:rPr lang="zh-CN" altLang="zh-CN" sz="1600" dirty="0">
                <a:latin typeface="Arial" panose="020B0604020202020204" pitchFamily="34" charset="0"/>
              </a:rPr>
              <a:t>作业，通过</a:t>
            </a:r>
            <a:r>
              <a:rPr lang="en-US" altLang="zh-CN" sz="1600" dirty="0">
                <a:latin typeface="Arial" panose="020B0604020202020204" pitchFamily="34" charset="0"/>
              </a:rPr>
              <a:t>Hive</a:t>
            </a:r>
            <a:r>
              <a:rPr lang="zh-CN" altLang="zh-CN" sz="1600" dirty="0">
                <a:latin typeface="Arial" panose="020B0604020202020204" pitchFamily="34" charset="0"/>
              </a:rPr>
              <a:t>的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解析，把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翻译成</a:t>
            </a:r>
            <a:r>
              <a:rPr lang="en-US" altLang="zh-CN" sz="1600" dirty="0">
                <a:latin typeface="Arial" panose="020B0604020202020204" pitchFamily="34" charset="0"/>
              </a:rPr>
              <a:t>Spark</a:t>
            </a:r>
            <a:r>
              <a:rPr lang="zh-CN" altLang="zh-CN" sz="1600" dirty="0">
                <a:latin typeface="Arial" panose="020B0604020202020204" pitchFamily="34" charset="0"/>
              </a:rPr>
              <a:t>上的</a:t>
            </a: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zh-CN" sz="1600" dirty="0">
                <a:latin typeface="Arial" panose="020B0604020202020204" pitchFamily="34" charset="0"/>
              </a:rPr>
              <a:t>操作</a:t>
            </a:r>
            <a:endParaRPr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88A5DC-40F1-4874-B39E-EE7280FFFB23}"/>
              </a:ext>
            </a:extLst>
          </p:cNvPr>
          <p:cNvSpPr/>
          <p:nvPr/>
        </p:nvSpPr>
        <p:spPr>
          <a:xfrm>
            <a:off x="6188075" y="1877571"/>
            <a:ext cx="4294531" cy="355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Shark</a:t>
            </a:r>
            <a:r>
              <a:rPr lang="zh-CN" altLang="en-US" sz="2400" dirty="0"/>
              <a:t>设计问题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执行计划优化完全依赖于</a:t>
            </a:r>
            <a:r>
              <a:rPr lang="en-US" altLang="zh-CN" sz="1600" dirty="0"/>
              <a:t>Hive</a:t>
            </a:r>
            <a:r>
              <a:rPr lang="zh-CN" altLang="en-US" sz="1600" dirty="0"/>
              <a:t>，不方便添加新的优化策略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因为</a:t>
            </a:r>
            <a:r>
              <a:rPr lang="en-US" altLang="zh-CN" sz="1600" dirty="0"/>
              <a:t>Spark</a:t>
            </a:r>
            <a:r>
              <a:rPr lang="zh-CN" altLang="en-US" sz="1600" dirty="0"/>
              <a:t>是线程级并行，而</a:t>
            </a:r>
            <a:r>
              <a:rPr lang="en-US" altLang="zh-CN" sz="1600" dirty="0"/>
              <a:t>MapReduce</a:t>
            </a:r>
            <a:r>
              <a:rPr lang="zh-CN" altLang="en-US" sz="1600" dirty="0"/>
              <a:t>是进程级并行，因此，</a:t>
            </a:r>
            <a:r>
              <a:rPr lang="en-US" altLang="zh-CN" sz="1600" dirty="0"/>
              <a:t>Spark</a:t>
            </a:r>
            <a:r>
              <a:rPr lang="zh-CN" altLang="en-US" sz="1600" dirty="0"/>
              <a:t>在兼容</a:t>
            </a:r>
            <a:r>
              <a:rPr lang="en-US" altLang="zh-CN" sz="1600" dirty="0"/>
              <a:t>Hive</a:t>
            </a:r>
            <a:r>
              <a:rPr lang="zh-CN" altLang="en-US" sz="1600" dirty="0"/>
              <a:t>的实现上存在线程安全问题，导致</a:t>
            </a:r>
            <a:r>
              <a:rPr lang="en-US" altLang="zh-CN" sz="1600" dirty="0"/>
              <a:t>Shark</a:t>
            </a:r>
            <a:r>
              <a:rPr lang="zh-CN" altLang="en-US" sz="1600" dirty="0"/>
              <a:t>不得不使用另外一套独立维护的打了补丁的</a:t>
            </a:r>
            <a:r>
              <a:rPr lang="en-US" altLang="zh-CN" sz="1600" dirty="0"/>
              <a:t>Hive</a:t>
            </a:r>
            <a:r>
              <a:rPr lang="zh-CN" altLang="en-US" sz="1600" dirty="0"/>
              <a:t>源码分支</a:t>
            </a:r>
          </a:p>
        </p:txBody>
      </p:sp>
    </p:spTree>
    <p:extLst>
      <p:ext uri="{BB962C8B-B14F-4D97-AF65-F5344CB8AC3E}">
        <p14:creationId xmlns:p14="http://schemas.microsoft.com/office/powerpoint/2010/main" val="9199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4.5.1 Spark SQL </a:t>
            </a:r>
            <a:r>
              <a:rPr lang="zh-CN" altLang="en-US" dirty="0"/>
              <a:t>架构图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68FEAD-5A88-4291-B79D-48609968F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" t="6902" r="3624" b="6955"/>
          <a:stretch/>
        </p:blipFill>
        <p:spPr>
          <a:xfrm>
            <a:off x="2217626" y="2808354"/>
            <a:ext cx="7500271" cy="3204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2C7F86-B72C-456C-AC8A-D2560E6FF855}"/>
              </a:ext>
            </a:extLst>
          </p:cNvPr>
          <p:cNvSpPr/>
          <p:nvPr/>
        </p:nvSpPr>
        <p:spPr>
          <a:xfrm>
            <a:off x="1077798" y="1859884"/>
            <a:ext cx="9486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Spark SQL</a:t>
            </a:r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兼容层面仅依赖</a:t>
            </a:r>
            <a:r>
              <a:rPr lang="en-US" altLang="zh-CN" dirty="0"/>
              <a:t>HiveQL</a:t>
            </a:r>
            <a:r>
              <a:rPr lang="zh-CN" altLang="en-US" dirty="0"/>
              <a:t>解析、</a:t>
            </a:r>
            <a:r>
              <a:rPr lang="en-US" altLang="zh-CN" dirty="0"/>
              <a:t>Hive</a:t>
            </a:r>
            <a:r>
              <a:rPr lang="zh-CN" altLang="en-US" dirty="0"/>
              <a:t>元数据，也就是说，从</a:t>
            </a:r>
            <a:r>
              <a:rPr lang="en-US" altLang="zh-CN" dirty="0"/>
              <a:t>HQL</a:t>
            </a:r>
            <a:r>
              <a:rPr lang="zh-CN" altLang="en-US" dirty="0"/>
              <a:t>被解析成抽象语法树（</a:t>
            </a:r>
            <a:r>
              <a:rPr lang="en-US" altLang="zh-CN" dirty="0"/>
              <a:t>AST</a:t>
            </a:r>
            <a:r>
              <a:rPr lang="zh-CN" altLang="en-US" dirty="0"/>
              <a:t>）起，就全部由</a:t>
            </a:r>
            <a:r>
              <a:rPr lang="en-US" altLang="zh-CN" dirty="0"/>
              <a:t>Spark SQL</a:t>
            </a:r>
            <a:r>
              <a:rPr lang="zh-CN" altLang="en-US" dirty="0"/>
              <a:t>接管了。</a:t>
            </a:r>
            <a:r>
              <a:rPr lang="en-US" altLang="zh-CN" dirty="0"/>
              <a:t>Spark SQL</a:t>
            </a:r>
            <a:r>
              <a:rPr lang="zh-CN" altLang="en-US" dirty="0"/>
              <a:t>执行计划生成和优化都由</a:t>
            </a:r>
            <a:r>
              <a:rPr lang="en-US" altLang="zh-CN" dirty="0"/>
              <a:t>Catalyst</a:t>
            </a:r>
            <a:r>
              <a:rPr lang="zh-CN" altLang="en-US" dirty="0"/>
              <a:t>（函数式关系查询优化框架）负责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EB9F23-D193-451C-B73C-E598AA82D1AE}"/>
              </a:ext>
            </a:extLst>
          </p:cNvPr>
          <p:cNvSpPr/>
          <p:nvPr/>
        </p:nvSpPr>
        <p:spPr>
          <a:xfrm>
            <a:off x="5150869" y="6008853"/>
            <a:ext cx="2069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图</a:t>
            </a:r>
            <a:r>
              <a:rPr lang="en-US" altLang="zh-CN" sz="1400" dirty="0"/>
              <a:t>4-3 Spark SQL</a:t>
            </a:r>
            <a:r>
              <a:rPr lang="zh-CN" altLang="en-US" sz="1400" dirty="0"/>
              <a:t>架构图</a:t>
            </a:r>
          </a:p>
        </p:txBody>
      </p:sp>
    </p:spTree>
    <p:extLst>
      <p:ext uri="{BB962C8B-B14F-4D97-AF65-F5344CB8AC3E}">
        <p14:creationId xmlns:p14="http://schemas.microsoft.com/office/powerpoint/2010/main" val="191358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4.5.1 Spark SQL </a:t>
            </a:r>
            <a:r>
              <a:rPr lang="zh-CN" altLang="en-US" dirty="0"/>
              <a:t>架构图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2C7F86-B72C-456C-AC8A-D2560E6FF855}"/>
              </a:ext>
            </a:extLst>
          </p:cNvPr>
          <p:cNvSpPr/>
          <p:nvPr/>
        </p:nvSpPr>
        <p:spPr>
          <a:xfrm>
            <a:off x="1077797" y="1859884"/>
            <a:ext cx="9350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Spark SQL</a:t>
            </a:r>
            <a:r>
              <a:rPr lang="zh-CN" altLang="en-US" dirty="0"/>
              <a:t>增加了</a:t>
            </a:r>
            <a:r>
              <a:rPr lang="en-US" altLang="zh-CN" dirty="0" err="1"/>
              <a:t>SchemaRDD</a:t>
            </a:r>
            <a:r>
              <a:rPr lang="zh-CN" altLang="en-US" dirty="0"/>
              <a:t>（即带有</a:t>
            </a:r>
            <a:r>
              <a:rPr lang="en-US" altLang="zh-CN" dirty="0"/>
              <a:t>Schema</a:t>
            </a:r>
            <a:r>
              <a:rPr lang="zh-CN" altLang="en-US" dirty="0"/>
              <a:t>信息的</a:t>
            </a:r>
            <a:r>
              <a:rPr lang="en-US" altLang="zh-CN" dirty="0"/>
              <a:t>RDD</a:t>
            </a:r>
            <a:r>
              <a:rPr lang="zh-CN" altLang="en-US" dirty="0"/>
              <a:t>），使用户可以在</a:t>
            </a:r>
            <a:r>
              <a:rPr lang="en-US" altLang="zh-CN" dirty="0"/>
              <a:t>Spark SQL</a:t>
            </a:r>
            <a:r>
              <a:rPr lang="zh-CN" altLang="en-US" dirty="0"/>
              <a:t>中执行</a:t>
            </a:r>
            <a:r>
              <a:rPr lang="en-US" altLang="zh-CN" dirty="0"/>
              <a:t>SQL</a:t>
            </a:r>
            <a:r>
              <a:rPr lang="zh-CN" altLang="en-US" dirty="0"/>
              <a:t>语句，数据既可以来自</a:t>
            </a:r>
            <a:r>
              <a:rPr lang="en-US" altLang="zh-CN" dirty="0"/>
              <a:t>RDD</a:t>
            </a:r>
            <a:r>
              <a:rPr lang="zh-CN" altLang="en-US" dirty="0"/>
              <a:t>，也可以是</a:t>
            </a:r>
            <a:r>
              <a:rPr lang="en-US" altLang="zh-CN" dirty="0"/>
              <a:t>Hive</a:t>
            </a:r>
            <a:r>
              <a:rPr lang="zh-CN" altLang="en-US" dirty="0"/>
              <a:t>、</a:t>
            </a:r>
            <a:r>
              <a:rPr lang="en-US" altLang="zh-CN" dirty="0"/>
              <a:t>HDFS</a:t>
            </a:r>
            <a:r>
              <a:rPr lang="zh-CN" altLang="en-US" dirty="0"/>
              <a:t>、</a:t>
            </a:r>
            <a:r>
              <a:rPr lang="en-US" altLang="zh-CN" dirty="0"/>
              <a:t>Cassandra</a:t>
            </a:r>
            <a:r>
              <a:rPr lang="zh-CN" altLang="en-US" dirty="0"/>
              <a:t>等外部数据源，还可以是</a:t>
            </a:r>
            <a:r>
              <a:rPr lang="en-US" altLang="zh-CN" dirty="0"/>
              <a:t>JSON</a:t>
            </a:r>
            <a:r>
              <a:rPr lang="zh-CN" altLang="en-US" dirty="0"/>
              <a:t>格式的数据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Spark SQL</a:t>
            </a:r>
            <a:r>
              <a:rPr lang="zh-CN" altLang="en-US" dirty="0"/>
              <a:t>目前支持</a:t>
            </a:r>
            <a:r>
              <a:rPr lang="en-US" altLang="zh-CN" dirty="0"/>
              <a:t>Scala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三种语言，支持</a:t>
            </a:r>
            <a:r>
              <a:rPr lang="en-US" altLang="zh-CN" dirty="0"/>
              <a:t>SQL-92</a:t>
            </a:r>
            <a:r>
              <a:rPr lang="zh-CN" altLang="en-US" dirty="0"/>
              <a:t>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EB9F23-D193-451C-B73C-E598AA82D1AE}"/>
              </a:ext>
            </a:extLst>
          </p:cNvPr>
          <p:cNvSpPr/>
          <p:nvPr/>
        </p:nvSpPr>
        <p:spPr>
          <a:xfrm>
            <a:off x="4137274" y="6019531"/>
            <a:ext cx="3685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图</a:t>
            </a:r>
            <a:r>
              <a:rPr lang="en-US" altLang="zh-CN" sz="1400" dirty="0"/>
              <a:t>4-4 Spark SQL</a:t>
            </a:r>
            <a:r>
              <a:rPr lang="zh-CN" altLang="en-US" sz="1400" dirty="0"/>
              <a:t>支持的数据格式和编程语言</a:t>
            </a:r>
          </a:p>
          <a:p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32E2F0-2842-4332-9437-C4751E4A1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1" t="16221" r="4524" b="17749"/>
          <a:stretch/>
        </p:blipFill>
        <p:spPr>
          <a:xfrm>
            <a:off x="3014587" y="3060213"/>
            <a:ext cx="575005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1.X</a:t>
            </a:r>
            <a:r>
              <a:rPr lang="zh-CN" altLang="en-US" dirty="0"/>
              <a:t>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4529A6-9436-415E-A281-27541232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42" y="2313980"/>
            <a:ext cx="6335478" cy="3636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0964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hadoop1.0</a:t>
            </a:r>
            <a:r>
              <a:rPr lang="zh-CN" altLang="en-US" dirty="0">
                <a:latin typeface="+mn-ea"/>
              </a:rPr>
              <a:t>时期架构</a:t>
            </a:r>
          </a:p>
        </p:txBody>
      </p:sp>
    </p:spTree>
    <p:extLst>
      <p:ext uri="{BB962C8B-B14F-4D97-AF65-F5344CB8AC3E}">
        <p14:creationId xmlns:p14="http://schemas.microsoft.com/office/powerpoint/2010/main" val="3353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2.X</a:t>
            </a:r>
            <a:r>
              <a:rPr lang="zh-CN" altLang="en-US" dirty="0"/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58468"/>
            <a:ext cx="528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hadoop2.0</a:t>
            </a:r>
            <a:r>
              <a:rPr lang="zh-CN" altLang="en-US" dirty="0">
                <a:latin typeface="+mn-ea"/>
              </a:rPr>
              <a:t>时期架构，引入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分布式框架等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79B0C-0324-4802-A032-8F98E23E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9" y="2511942"/>
            <a:ext cx="5578356" cy="331200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7D54DD4-1585-47AF-B2EA-908450652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21591"/>
              </p:ext>
            </p:extLst>
          </p:nvPr>
        </p:nvGraphicFramePr>
        <p:xfrm>
          <a:off x="6905332" y="2118572"/>
          <a:ext cx="4619918" cy="394138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9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921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组件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HDFS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分布式文件系统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2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MapReduce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分布式并行编程模型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YARN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资源管理和调度器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Tez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运行在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YARN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之上的下一代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查询处理框架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Hive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上的数据仓库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HBase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上的非关系型的分布式数据库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407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Pig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一个基于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的大规模数据分析平台，提供类似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SQL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的查询语言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Pig Latin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Sqoop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用于在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与传统数据库之间进行数据传递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Oozie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上的工作流管理系统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7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2.X</a:t>
            </a:r>
            <a:r>
              <a:rPr lang="zh-CN" altLang="en-US" dirty="0"/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09641"/>
            <a:ext cx="528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hadoop2.0</a:t>
            </a:r>
            <a:r>
              <a:rPr lang="zh-CN" altLang="en-US" dirty="0">
                <a:latin typeface="+mn-ea"/>
              </a:rPr>
              <a:t>时期架构，引入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分布式框架等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79B0C-0324-4802-A032-8F98E23E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9" y="2511942"/>
            <a:ext cx="5578356" cy="33120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BAF7AFF-F0FE-4BDA-8BB3-F9843E8B0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29334"/>
              </p:ext>
            </p:extLst>
          </p:nvPr>
        </p:nvGraphicFramePr>
        <p:xfrm>
          <a:off x="7001575" y="2178893"/>
          <a:ext cx="4523675" cy="37996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46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组件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8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Zookeeper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提供分布式协调一致性服务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398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流计算框架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08999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Flume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一个高可用的，高可靠的，分布式的海量日志采集、聚合和传输的系统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659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Ambari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Hadoop</a:t>
                      </a:r>
                      <a:r>
                        <a:rPr lang="zh-CN" altLang="en-US" sz="1400" dirty="0"/>
                        <a:t>快速部署工具，支持</a:t>
                      </a:r>
                      <a:r>
                        <a:rPr lang="en-US" altLang="zh-CN" sz="1400" dirty="0"/>
                        <a:t>Apache Hadoop</a:t>
                      </a:r>
                      <a:r>
                        <a:rPr lang="zh-CN" altLang="en-US" sz="1400" dirty="0"/>
                        <a:t>集群的供应、管理和监控</a:t>
                      </a:r>
                      <a:endParaRPr lang="en-US" altLang="zh-CN" sz="1400" dirty="0"/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08999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Kafka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一种高吞吐量的分布式发布订阅消息系统，可以处理消费者规模的网站中的所有动作流数据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558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Spark</a:t>
                      </a:r>
                      <a:endParaRPr lang="en-US" altLang="zh-CN" sz="16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</a:rPr>
                        <a:t>类似于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</a:rPr>
                        <a:t>Hadoop MapReduce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</a:rPr>
                        <a:t>的通用并行框架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0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默认设计模板">
    <a:majorFont>
      <a:latin typeface="Arial"/>
      <a:ea typeface="黑体"/>
      <a:cs typeface=""/>
    </a:majorFont>
    <a:minorFont>
      <a:latin typeface="Arial"/>
      <a:ea typeface="宋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4183</TotalTime>
  <Words>5402</Words>
  <Application>Microsoft Office PowerPoint</Application>
  <PresentationFormat>宽屏</PresentationFormat>
  <Paragraphs>670</Paragraphs>
  <Slides>69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81" baseType="lpstr">
      <vt:lpstr>Arial Unicode MS</vt:lpstr>
      <vt:lpstr>inherit</vt:lpstr>
      <vt:lpstr>等线 Light</vt:lpstr>
      <vt:lpstr>宋体</vt:lpstr>
      <vt:lpstr>微软雅黑</vt:lpstr>
      <vt:lpstr>Arial</vt:lpstr>
      <vt:lpstr>Calibri</vt:lpstr>
      <vt:lpstr>Century Gothic</vt:lpstr>
      <vt:lpstr>Times New Roman</vt:lpstr>
      <vt:lpstr>Wingdings</vt:lpstr>
      <vt:lpstr>模板页面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Wanghui Huang</cp:lastModifiedBy>
  <cp:revision>921</cp:revision>
  <dcterms:created xsi:type="dcterms:W3CDTF">2015-08-18T02:51:00Z</dcterms:created>
  <dcterms:modified xsi:type="dcterms:W3CDTF">2020-09-29T14:01:10Z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2017-12-21T08:37:51.7033375Z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2052-11.1.0.9440</vt:lpwstr>
  </property>
</Properties>
</file>